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Lst>
  <p:notesMasterIdLst>
    <p:notesMasterId r:id="rId39"/>
  </p:notesMasterIdLst>
  <p:sldIdLst>
    <p:sldId id="256" r:id="rId2"/>
    <p:sldId id="370" r:id="rId3"/>
    <p:sldId id="372" r:id="rId4"/>
    <p:sldId id="377" r:id="rId5"/>
    <p:sldId id="263" r:id="rId6"/>
    <p:sldId id="369" r:id="rId7"/>
    <p:sldId id="282" r:id="rId8"/>
    <p:sldId id="373" r:id="rId9"/>
    <p:sldId id="375" r:id="rId10"/>
    <p:sldId id="283" r:id="rId11"/>
    <p:sldId id="374" r:id="rId12"/>
    <p:sldId id="316" r:id="rId13"/>
    <p:sldId id="379" r:id="rId14"/>
    <p:sldId id="380" r:id="rId15"/>
    <p:sldId id="309" r:id="rId16"/>
    <p:sldId id="376" r:id="rId17"/>
    <p:sldId id="312" r:id="rId18"/>
    <p:sldId id="381" r:id="rId19"/>
    <p:sldId id="266" r:id="rId20"/>
    <p:sldId id="270" r:id="rId21"/>
    <p:sldId id="269" r:id="rId22"/>
    <p:sldId id="382" r:id="rId23"/>
    <p:sldId id="383" r:id="rId24"/>
    <p:sldId id="384" r:id="rId25"/>
    <p:sldId id="268" r:id="rId26"/>
    <p:sldId id="385" r:id="rId27"/>
    <p:sldId id="265" r:id="rId28"/>
    <p:sldId id="367" r:id="rId29"/>
    <p:sldId id="388" r:id="rId30"/>
    <p:sldId id="389" r:id="rId31"/>
    <p:sldId id="267" r:id="rId32"/>
    <p:sldId id="280" r:id="rId33"/>
    <p:sldId id="291" r:id="rId34"/>
    <p:sldId id="386" r:id="rId35"/>
    <p:sldId id="387" r:id="rId36"/>
    <p:sldId id="293" r:id="rId37"/>
    <p:sldId id="368" r:id="rId3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997" autoAdjust="0"/>
    <p:restoredTop sz="94694"/>
  </p:normalViewPr>
  <p:slideViewPr>
    <p:cSldViewPr snapToGrid="0">
      <p:cViewPr varScale="1">
        <p:scale>
          <a:sx n="121" d="100"/>
          <a:sy n="121" d="100"/>
        </p:scale>
        <p:origin x="528"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1944C65-4E68-46BE-AB39-A6DEBC90F960}" type="datetimeFigureOut">
              <a:rPr lang="en-US" smtClean="0"/>
              <a:t>2/7/24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0377A32-EDAD-4D6C-A801-7A7276DC72B5}" type="slidenum">
              <a:rPr lang="en-US" smtClean="0"/>
              <a:t>‹#›</a:t>
            </a:fld>
            <a:endParaRPr lang="en-US"/>
          </a:p>
        </p:txBody>
      </p:sp>
    </p:spTree>
    <p:extLst>
      <p:ext uri="{BB962C8B-B14F-4D97-AF65-F5344CB8AC3E}">
        <p14:creationId xmlns:p14="http://schemas.microsoft.com/office/powerpoint/2010/main" val="2591233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Arial" panose="020B0604020202020204" pitchFamily="34" charset="0"/>
              </a:rPr>
              <a:t>Imagine a community </a:t>
            </a:r>
            <a:r>
              <a:rPr lang="en-US" b="0" i="0" dirty="0" err="1">
                <a:solidFill>
                  <a:srgbClr val="000000"/>
                </a:solidFill>
                <a:effectLst/>
                <a:latin typeface="Arial" panose="020B0604020202020204" pitchFamily="34" charset="0"/>
              </a:rPr>
              <a:t>of“super-spartans</a:t>
            </a:r>
            <a:r>
              <a:rPr lang="en-US" b="0" i="0" dirty="0">
                <a:solidFill>
                  <a:srgbClr val="000000"/>
                </a:solidFill>
                <a:effectLst/>
                <a:latin typeface="Arial" panose="020B0604020202020204" pitchFamily="34" charset="0"/>
              </a:rPr>
              <a:t>’ or ‘super-stoics’ — a community in which the adults have the ability to successfully suppress </a:t>
            </a:r>
            <a:r>
              <a:rPr lang="en-US" b="0" i="1" dirty="0">
                <a:solidFill>
                  <a:srgbClr val="000000"/>
                </a:solidFill>
                <a:effectLst/>
                <a:latin typeface="Arial" panose="020B0604020202020204" pitchFamily="34" charset="0"/>
              </a:rPr>
              <a:t>all </a:t>
            </a:r>
            <a:r>
              <a:rPr lang="en-US" b="0" i="0" dirty="0">
                <a:solidFill>
                  <a:srgbClr val="000000"/>
                </a:solidFill>
                <a:effectLst/>
                <a:latin typeface="Arial" panose="020B0604020202020204" pitchFamily="34" charset="0"/>
              </a:rPr>
              <a:t>voluntary pain behavior. They may, on occasion, admit that they feel pain, but always in pleasant well-modulated voices ...They do </a:t>
            </a:r>
            <a:r>
              <a:rPr lang="en-US" b="0" i="1" dirty="0">
                <a:solidFill>
                  <a:srgbClr val="000000"/>
                </a:solidFill>
                <a:effectLst/>
                <a:latin typeface="Arial" panose="020B0604020202020204" pitchFamily="34" charset="0"/>
              </a:rPr>
              <a:t>not </a:t>
            </a:r>
            <a:r>
              <a:rPr lang="en-US" b="0" i="0" dirty="0">
                <a:solidFill>
                  <a:srgbClr val="000000"/>
                </a:solidFill>
                <a:effectLst/>
                <a:latin typeface="Arial" panose="020B0604020202020204" pitchFamily="34" charset="0"/>
              </a:rPr>
              <a:t>wince, scream, flinch, sob, grit their teeth, clench their fists, exhibit beads of sweat, or otherwise act like people in pain. They do not even report that they are in a state of pain for it would be a disgrace to the family. However, they do feel pain, just as we do and they dislike it”  Is this logically possible? If so, then behaviorism is false </a:t>
            </a:r>
            <a:endParaRPr lang="en-US" dirty="0"/>
          </a:p>
        </p:txBody>
      </p:sp>
      <p:sp>
        <p:nvSpPr>
          <p:cNvPr id="4" name="Slide Number Placeholder 3"/>
          <p:cNvSpPr>
            <a:spLocks noGrp="1"/>
          </p:cNvSpPr>
          <p:nvPr>
            <p:ph type="sldNum" sz="quarter" idx="5"/>
          </p:nvPr>
        </p:nvSpPr>
        <p:spPr/>
        <p:txBody>
          <a:bodyPr/>
          <a:lstStyle/>
          <a:p>
            <a:fld id="{70377A32-EDAD-4D6C-A801-7A7276DC72B5}" type="slidenum">
              <a:rPr lang="en-US" smtClean="0"/>
              <a:t>10</a:t>
            </a:fld>
            <a:endParaRPr lang="en-US"/>
          </a:p>
        </p:txBody>
      </p:sp>
    </p:spTree>
    <p:extLst>
      <p:ext uri="{BB962C8B-B14F-4D97-AF65-F5344CB8AC3E}">
        <p14:creationId xmlns:p14="http://schemas.microsoft.com/office/powerpoint/2010/main" val="1289929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0377A32-EDAD-4D6C-A801-7A7276DC72B5}" type="slidenum">
              <a:rPr lang="en-US" smtClean="0"/>
              <a:t>12</a:t>
            </a:fld>
            <a:endParaRPr lang="en-US"/>
          </a:p>
        </p:txBody>
      </p:sp>
    </p:spTree>
    <p:extLst>
      <p:ext uri="{BB962C8B-B14F-4D97-AF65-F5344CB8AC3E}">
        <p14:creationId xmlns:p14="http://schemas.microsoft.com/office/powerpoint/2010/main" val="9211415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Times New Roman" panose="02020603050405020304" pitchFamily="18" charset="0"/>
              </a:rPr>
              <a:t>that two individuals might think and behave in the same way yet have different conscious experiences of color. Their mind functions the same way, but they have different subjective experiences. The traditional supposition is of an individual who has a subjective color spectrum that is inverted with regard to that had by other individuals. When he looks at red objects, this individual has the qualia normally produced in others by green objects. And when presented with a green object, this individual experiences qualia that most persons experience only when presented with red objects. And so forth - the Invert's color spectrum is the inverse of normal; there are systematic inter-subjective differences in qualia.</a:t>
            </a:r>
            <a:endParaRPr lang="en-US" dirty="0"/>
          </a:p>
        </p:txBody>
      </p:sp>
      <p:sp>
        <p:nvSpPr>
          <p:cNvPr id="4" name="Slide Number Placeholder 3"/>
          <p:cNvSpPr>
            <a:spLocks noGrp="1"/>
          </p:cNvSpPr>
          <p:nvPr>
            <p:ph type="sldNum" sz="quarter" idx="5"/>
          </p:nvPr>
        </p:nvSpPr>
        <p:spPr/>
        <p:txBody>
          <a:bodyPr/>
          <a:lstStyle/>
          <a:p>
            <a:fld id="{71A5A64B-1E1F-4148-8E39-61304155B3DC}" type="slidenum">
              <a:rPr lang="en-US" smtClean="0"/>
              <a:t>35</a:t>
            </a:fld>
            <a:endParaRPr lang="en-US"/>
          </a:p>
        </p:txBody>
      </p:sp>
    </p:spTree>
    <p:extLst>
      <p:ext uri="{BB962C8B-B14F-4D97-AF65-F5344CB8AC3E}">
        <p14:creationId xmlns:p14="http://schemas.microsoft.com/office/powerpoint/2010/main" val="23809904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03504" y="770467"/>
            <a:ext cx="10782300" cy="3352800"/>
          </a:xfrm>
        </p:spPr>
        <p:txBody>
          <a:bodyPr anchor="b">
            <a:noAutofit/>
          </a:bodyPr>
          <a:lstStyle>
            <a:lvl1pPr algn="l">
              <a:lnSpc>
                <a:spcPct val="80000"/>
              </a:lnSpc>
              <a:defRPr sz="8800" spc="-120"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667512" y="4206876"/>
            <a:ext cx="9228201" cy="1645920"/>
          </a:xfrm>
        </p:spPr>
        <p:txBody>
          <a:bodyPr>
            <a:normAutofit/>
          </a:bodyPr>
          <a:lstStyle>
            <a:lvl1pPr marL="0" indent="0" algn="l">
              <a:buNone/>
              <a:defRPr sz="3200">
                <a:solidFill>
                  <a:schemeClr val="tx1"/>
                </a:solidFill>
                <a:latin typeface="+mj-lt"/>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AD19ED93-BC7E-417D-AE8C-8CE8F3E7DE73}" type="datetimeFigureOut">
              <a:rPr lang="en-US" smtClean="0"/>
              <a:t>2/7/24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F5BD0BE-D1A3-451D-A559-5D2A90617C49}" type="slidenum">
              <a:rPr lang="en-US" smtClean="0"/>
              <a:t>‹#›</a:t>
            </a:fld>
            <a:endParaRPr lang="en-US"/>
          </a:p>
        </p:txBody>
      </p:sp>
    </p:spTree>
    <p:extLst>
      <p:ext uri="{BB962C8B-B14F-4D97-AF65-F5344CB8AC3E}">
        <p14:creationId xmlns:p14="http://schemas.microsoft.com/office/powerpoint/2010/main" val="29416321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D19ED93-BC7E-417D-AE8C-8CE8F3E7DE73}" type="datetimeFigureOut">
              <a:rPr lang="en-US" smtClean="0"/>
              <a:t>2/7/24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5BD0BE-D1A3-451D-A559-5D2A90617C49}" type="slidenum">
              <a:rPr lang="en-US" smtClean="0"/>
              <a:t>‹#›</a:t>
            </a:fld>
            <a:endParaRPr lang="en-US"/>
          </a:p>
        </p:txBody>
      </p:sp>
    </p:spTree>
    <p:extLst>
      <p:ext uri="{BB962C8B-B14F-4D97-AF65-F5344CB8AC3E}">
        <p14:creationId xmlns:p14="http://schemas.microsoft.com/office/powerpoint/2010/main" val="1710606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43950" y="695325"/>
            <a:ext cx="2628900" cy="48006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1525" y="714375"/>
            <a:ext cx="7734300" cy="54006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D19ED93-BC7E-417D-AE8C-8CE8F3E7DE73}" type="datetimeFigureOut">
              <a:rPr lang="en-US" smtClean="0"/>
              <a:t>2/7/24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5BD0BE-D1A3-451D-A559-5D2A90617C49}" type="slidenum">
              <a:rPr lang="en-US" smtClean="0"/>
              <a:t>‹#›</a:t>
            </a:fld>
            <a:endParaRPr lang="en-US"/>
          </a:p>
        </p:txBody>
      </p:sp>
    </p:spTree>
    <p:extLst>
      <p:ext uri="{BB962C8B-B14F-4D97-AF65-F5344CB8AC3E}">
        <p14:creationId xmlns:p14="http://schemas.microsoft.com/office/powerpoint/2010/main" val="33155507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dirty="0"/>
              <a:t>Click to edit Master title style</a:t>
            </a:r>
          </a:p>
        </p:txBody>
      </p:sp>
      <p:sp>
        <p:nvSpPr>
          <p:cNvPr id="3" name="Content Placeholder 2"/>
          <p:cNvSpPr>
            <a:spLocks noGrp="1"/>
          </p:cNvSpPr>
          <p:nvPr>
            <p:ph idx="1"/>
          </p:nvPr>
        </p:nvSpPr>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AD19ED93-BC7E-417D-AE8C-8CE8F3E7DE73}" type="datetimeFigureOut">
              <a:rPr lang="en-US" smtClean="0"/>
              <a:t>2/7/24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5BD0BE-D1A3-451D-A559-5D2A90617C49}" type="slidenum">
              <a:rPr lang="en-US" smtClean="0"/>
              <a:t>‹#›</a:t>
            </a:fld>
            <a:endParaRPr lang="en-US"/>
          </a:p>
        </p:txBody>
      </p:sp>
    </p:spTree>
    <p:extLst>
      <p:ext uri="{BB962C8B-B14F-4D97-AF65-F5344CB8AC3E}">
        <p14:creationId xmlns:p14="http://schemas.microsoft.com/office/powerpoint/2010/main" val="28000384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3504" y="767419"/>
            <a:ext cx="10780776" cy="3355848"/>
          </a:xfrm>
        </p:spPr>
        <p:txBody>
          <a:bodyPr anchor="b">
            <a:normAutofit/>
          </a:bodyPr>
          <a:lstStyle>
            <a:lvl1pPr>
              <a:lnSpc>
                <a:spcPct val="80000"/>
              </a:lnSpc>
              <a:defRPr sz="8800" b="0" baseline="0">
                <a:solidFill>
                  <a:schemeClr val="tx1"/>
                </a:solidFill>
              </a:defRPr>
            </a:lvl1pPr>
          </a:lstStyle>
          <a:p>
            <a:r>
              <a:rPr lang="en-US"/>
              <a:t>Click to edit Master title style</a:t>
            </a:r>
            <a:endParaRPr lang="en-US" dirty="0"/>
          </a:p>
        </p:txBody>
      </p:sp>
      <p:sp>
        <p:nvSpPr>
          <p:cNvPr id="3" name="Text Placeholder 2"/>
          <p:cNvSpPr>
            <a:spLocks noGrp="1"/>
          </p:cNvSpPr>
          <p:nvPr>
            <p:ph type="body" idx="1"/>
          </p:nvPr>
        </p:nvSpPr>
        <p:spPr>
          <a:xfrm>
            <a:off x="667512" y="4204209"/>
            <a:ext cx="9226296" cy="1645920"/>
          </a:xfrm>
        </p:spPr>
        <p:txBody>
          <a:bodyPr anchor="t">
            <a:normAutofit/>
          </a:bodyPr>
          <a:lstStyle>
            <a:lvl1pPr marL="0" indent="0">
              <a:buNone/>
              <a:defRPr sz="3200">
                <a:solidFill>
                  <a:schemeClr val="tx1"/>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D19ED93-BC7E-417D-AE8C-8CE8F3E7DE73}" type="datetimeFigureOut">
              <a:rPr lang="en-US" smtClean="0"/>
              <a:t>2/7/24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5BD0BE-D1A3-451D-A559-5D2A90617C49}" type="slidenum">
              <a:rPr lang="en-US" smtClean="0"/>
              <a:t>‹#›</a:t>
            </a:fld>
            <a:endParaRPr lang="en-US"/>
          </a:p>
        </p:txBody>
      </p:sp>
    </p:spTree>
    <p:extLst>
      <p:ext uri="{BB962C8B-B14F-4D97-AF65-F5344CB8AC3E}">
        <p14:creationId xmlns:p14="http://schemas.microsoft.com/office/powerpoint/2010/main" val="2439329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6656"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011330"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D19ED93-BC7E-417D-AE8C-8CE8F3E7DE73}" type="datetimeFigureOut">
              <a:rPr lang="en-US" smtClean="0"/>
              <a:t>2/7/24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F5BD0BE-D1A3-451D-A559-5D2A90617C49}" type="slidenum">
              <a:rPr lang="en-US" smtClean="0"/>
              <a:t>‹#›</a:t>
            </a:fld>
            <a:endParaRPr lang="en-US"/>
          </a:p>
        </p:txBody>
      </p:sp>
    </p:spTree>
    <p:extLst>
      <p:ext uri="{BB962C8B-B14F-4D97-AF65-F5344CB8AC3E}">
        <p14:creationId xmlns:p14="http://schemas.microsoft.com/office/powerpoint/2010/main" val="34381024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676656" y="2040467"/>
            <a:ext cx="4663440" cy="723400"/>
          </a:xfrm>
        </p:spPr>
        <p:txBody>
          <a:bodyPr anchor="ctr">
            <a:normAutofit/>
          </a:bodyPr>
          <a:lstStyle>
            <a:lvl1pPr marL="0" indent="0">
              <a:buNone/>
              <a:defRPr sz="2200" b="0" cap="all" baseline="0">
                <a:solidFill>
                  <a:schemeClr val="accent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6656" y="2753084"/>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07608" y="2038435"/>
            <a:ext cx="4663440" cy="722376"/>
          </a:xfrm>
        </p:spPr>
        <p:txBody>
          <a:bodyPr anchor="ctr">
            <a:normAutofit/>
          </a:bodyPr>
          <a:lstStyle>
            <a:lvl1pPr marL="0" indent="0">
              <a:buNone/>
              <a:defRPr sz="2200" b="0" cap="all"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007608" y="2750990"/>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D19ED93-BC7E-417D-AE8C-8CE8F3E7DE73}" type="datetimeFigureOut">
              <a:rPr lang="en-US" smtClean="0"/>
              <a:t>2/7/24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F5BD0BE-D1A3-451D-A559-5D2A90617C49}" type="slidenum">
              <a:rPr lang="en-US" smtClean="0"/>
              <a:t>‹#›</a:t>
            </a:fld>
            <a:endParaRPr lang="en-US"/>
          </a:p>
        </p:txBody>
      </p:sp>
    </p:spTree>
    <p:extLst>
      <p:ext uri="{BB962C8B-B14F-4D97-AF65-F5344CB8AC3E}">
        <p14:creationId xmlns:p14="http://schemas.microsoft.com/office/powerpoint/2010/main" val="5608363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D19ED93-BC7E-417D-AE8C-8CE8F3E7DE73}" type="datetimeFigureOut">
              <a:rPr lang="en-US" smtClean="0"/>
              <a:t>2/7/24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F5BD0BE-D1A3-451D-A559-5D2A90617C49}" type="slidenum">
              <a:rPr lang="en-US" smtClean="0"/>
              <a:t>‹#›</a:t>
            </a:fld>
            <a:endParaRPr lang="en-US"/>
          </a:p>
        </p:txBody>
      </p:sp>
    </p:spTree>
    <p:extLst>
      <p:ext uri="{BB962C8B-B14F-4D97-AF65-F5344CB8AC3E}">
        <p14:creationId xmlns:p14="http://schemas.microsoft.com/office/powerpoint/2010/main" val="3531665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D19ED93-BC7E-417D-AE8C-8CE8F3E7DE73}" type="datetimeFigureOut">
              <a:rPr lang="en-US" smtClean="0"/>
              <a:t>2/7/24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F5BD0BE-D1A3-451D-A559-5D2A90617C49}" type="slidenum">
              <a:rPr lang="en-US" smtClean="0"/>
              <a:t>‹#›</a:t>
            </a:fld>
            <a:endParaRPr lang="en-US"/>
          </a:p>
        </p:txBody>
      </p:sp>
    </p:spTree>
    <p:extLst>
      <p:ext uri="{BB962C8B-B14F-4D97-AF65-F5344CB8AC3E}">
        <p14:creationId xmlns:p14="http://schemas.microsoft.com/office/powerpoint/2010/main" val="17420127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Rectangle 1"/>
          <p:cNvSpPr/>
          <p:nvPr/>
        </p:nvSpPr>
        <p:spPr>
          <a:xfrm>
            <a:off x="7620000" y="0"/>
            <a:ext cx="457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9" name="Title 8"/>
          <p:cNvSpPr>
            <a:spLocks noGrp="1"/>
          </p:cNvSpPr>
          <p:nvPr>
            <p:ph type="title"/>
          </p:nvPr>
        </p:nvSpPr>
        <p:spPr>
          <a:xfrm>
            <a:off x="8261404" y="542282"/>
            <a:ext cx="3383280" cy="1920240"/>
          </a:xfrm>
        </p:spPr>
        <p:txBody>
          <a:bodyPr anchor="b">
            <a:noAutofit/>
          </a:bodyPr>
          <a:lstStyle>
            <a:lvl1pPr>
              <a:lnSpc>
                <a:spcPct val="85000"/>
              </a:lnSpc>
              <a:defRPr sz="400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762000" y="762000"/>
            <a:ext cx="6096000" cy="45720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275982" y="2511813"/>
            <a:ext cx="3398520" cy="3126987"/>
          </a:xfrm>
        </p:spPr>
        <p:txBody>
          <a:bodyPr>
            <a:normAutofit/>
          </a:bodyPr>
          <a:lstStyle>
            <a:lvl1pPr marL="0" marR="0" indent="0" algn="l" defTabSz="914400" rtl="0" eaLnBrk="1" fontAlgn="auto" latinLnBrk="0" hangingPunct="1">
              <a:lnSpc>
                <a:spcPct val="100000"/>
              </a:lnSpc>
              <a:spcBef>
                <a:spcPts val="1200"/>
              </a:spcBef>
              <a:spcAft>
                <a:spcPts val="0"/>
              </a:spcAft>
              <a:buClrTx/>
              <a:buSzTx/>
              <a:buFontTx/>
              <a:buNone/>
              <a:tabLst/>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1400"/>
              </a:spcBef>
              <a:spcAft>
                <a:spcPts val="0"/>
              </a:spcAft>
              <a:buClrTx/>
              <a:buSzTx/>
              <a:buFontTx/>
              <a:buNone/>
              <a:tabLst/>
              <a:defRPr/>
            </a:pPr>
            <a:r>
              <a:rPr lang="en-US"/>
              <a:t>Click to edit Master text styles</a:t>
            </a:r>
          </a:p>
        </p:txBody>
      </p:sp>
      <p:sp>
        <p:nvSpPr>
          <p:cNvPr id="5" name="Date Placeholder 4"/>
          <p:cNvSpPr>
            <a:spLocks noGrp="1"/>
          </p:cNvSpPr>
          <p:nvPr>
            <p:ph type="dt" sz="half" idx="10"/>
          </p:nvPr>
        </p:nvSpPr>
        <p:spPr/>
        <p:txBody>
          <a:bodyPr/>
          <a:lstStyle/>
          <a:p>
            <a:fld id="{AD19ED93-BC7E-417D-AE8C-8CE8F3E7DE73}" type="datetimeFigureOut">
              <a:rPr lang="en-US" smtClean="0"/>
              <a:t>2/7/24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lvl1pPr>
              <a:defRPr>
                <a:solidFill>
                  <a:srgbClr val="FFFFFF">
                    <a:alpha val="20000"/>
                  </a:srgbClr>
                </a:solidFill>
              </a:defRPr>
            </a:lvl1pPr>
          </a:lstStyle>
          <a:p>
            <a:fld id="{0F5BD0BE-D1A3-451D-A559-5D2A90617C49}" type="slidenum">
              <a:rPr lang="en-US" smtClean="0"/>
              <a:t>‹#›</a:t>
            </a:fld>
            <a:endParaRPr lang="en-US"/>
          </a:p>
        </p:txBody>
      </p:sp>
    </p:spTree>
    <p:extLst>
      <p:ext uri="{BB962C8B-B14F-4D97-AF65-F5344CB8AC3E}">
        <p14:creationId xmlns:p14="http://schemas.microsoft.com/office/powerpoint/2010/main" val="35209224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49224" y="5418667"/>
            <a:ext cx="10780776" cy="613283"/>
          </a:xfrm>
        </p:spPr>
        <p:txBody>
          <a:bodyPr anchor="b">
            <a:normAutofit/>
          </a:bodyPr>
          <a:lstStyle>
            <a:lvl1pPr>
              <a:defRPr sz="3200" b="0">
                <a:solidFill>
                  <a:schemeClr val="tx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12192000" cy="5330952"/>
          </a:xfrm>
          <a:solidFill>
            <a:schemeClr val="accent1">
              <a:lumMod val="20000"/>
              <a:lumOff val="80000"/>
            </a:schemeClr>
          </a:solidFill>
        </p:spPr>
        <p:txBody>
          <a:bodyPr anchor="t"/>
          <a:lstStyle>
            <a:lvl1pPr marL="0" indent="0" algn="ctr">
              <a:spcBef>
                <a:spcPts val="800"/>
              </a:spcBef>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76656" y="5909735"/>
            <a:ext cx="9229344" cy="533400"/>
          </a:xfrm>
        </p:spPr>
        <p:txBody>
          <a:bodyPr>
            <a:normAutofit/>
          </a:bodyPr>
          <a:lstStyle>
            <a:lvl1pPr marL="0" indent="0">
              <a:lnSpc>
                <a:spcPct val="90000"/>
              </a:lnSpc>
              <a:buNone/>
              <a:defRPr sz="14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Date Placeholder 8"/>
          <p:cNvSpPr>
            <a:spLocks noGrp="1"/>
          </p:cNvSpPr>
          <p:nvPr>
            <p:ph type="dt" sz="half" idx="10"/>
          </p:nvPr>
        </p:nvSpPr>
        <p:spPr/>
        <p:txBody>
          <a:bodyPr/>
          <a:lstStyle/>
          <a:p>
            <a:fld id="{AD19ED93-BC7E-417D-AE8C-8CE8F3E7DE73}" type="datetimeFigureOut">
              <a:rPr lang="en-US" smtClean="0"/>
              <a:t>2/7/24</a:t>
            </a:fld>
            <a:endParaRPr lang="en-US"/>
          </a:p>
        </p:txBody>
      </p:sp>
      <p:sp>
        <p:nvSpPr>
          <p:cNvPr id="10" name="Footer Placeholder 9"/>
          <p:cNvSpPr>
            <a:spLocks noGrp="1"/>
          </p:cNvSpPr>
          <p:nvPr>
            <p:ph type="ftr" sz="quarter" idx="11"/>
          </p:nvPr>
        </p:nvSpPr>
        <p:spPr/>
        <p:txBody>
          <a:bodyPr/>
          <a:lstStyle/>
          <a:p>
            <a:endParaRPr lang="en-US"/>
          </a:p>
        </p:txBody>
      </p:sp>
      <p:sp>
        <p:nvSpPr>
          <p:cNvPr id="11" name="Slide Number Placeholder 10"/>
          <p:cNvSpPr>
            <a:spLocks noGrp="1"/>
          </p:cNvSpPr>
          <p:nvPr>
            <p:ph type="sldNum" sz="quarter" idx="12"/>
          </p:nvPr>
        </p:nvSpPr>
        <p:spPr/>
        <p:txBody>
          <a:bodyPr/>
          <a:lstStyle/>
          <a:p>
            <a:fld id="{0F5BD0BE-D1A3-451D-A559-5D2A90617C49}" type="slidenum">
              <a:rPr lang="en-US" smtClean="0"/>
              <a:t>‹#›</a:t>
            </a:fld>
            <a:endParaRPr lang="en-US"/>
          </a:p>
        </p:txBody>
      </p:sp>
    </p:spTree>
    <p:extLst>
      <p:ext uri="{BB962C8B-B14F-4D97-AF65-F5344CB8AC3E}">
        <p14:creationId xmlns:p14="http://schemas.microsoft.com/office/powerpoint/2010/main" val="37934720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57224" y="499533"/>
            <a:ext cx="10772775" cy="165819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76656" y="2011680"/>
            <a:ext cx="10753725" cy="376618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85800" y="6412447"/>
            <a:ext cx="4114800" cy="228600"/>
          </a:xfrm>
          <a:prstGeom prst="rect">
            <a:avLst/>
          </a:prstGeom>
        </p:spPr>
        <p:txBody>
          <a:bodyPr vert="horz" lIns="91440" tIns="45720" rIns="91440" bIns="45720" rtlCol="0" anchor="ctr"/>
          <a:lstStyle>
            <a:lvl1pPr algn="l">
              <a:defRPr sz="950">
                <a:solidFill>
                  <a:schemeClr val="tx1">
                    <a:alpha val="80000"/>
                  </a:schemeClr>
                </a:solidFill>
              </a:defRPr>
            </a:lvl1pPr>
          </a:lstStyle>
          <a:p>
            <a:fld id="{AD19ED93-BC7E-417D-AE8C-8CE8F3E7DE73}" type="datetimeFigureOut">
              <a:rPr lang="en-US" smtClean="0"/>
              <a:t>2/7/24</a:t>
            </a:fld>
            <a:endParaRPr lang="en-US"/>
          </a:p>
        </p:txBody>
      </p:sp>
      <p:sp>
        <p:nvSpPr>
          <p:cNvPr id="5" name="Footer Placeholder 4"/>
          <p:cNvSpPr>
            <a:spLocks noGrp="1"/>
          </p:cNvSpPr>
          <p:nvPr>
            <p:ph type="ftr" sz="quarter" idx="3"/>
          </p:nvPr>
        </p:nvSpPr>
        <p:spPr>
          <a:xfrm>
            <a:off x="685800" y="6554697"/>
            <a:ext cx="5029200" cy="228600"/>
          </a:xfrm>
          <a:prstGeom prst="rect">
            <a:avLst/>
          </a:prstGeom>
        </p:spPr>
        <p:txBody>
          <a:bodyPr vert="horz" lIns="91440" tIns="45720" rIns="91440" bIns="45720" rtlCol="0" anchor="ctr"/>
          <a:lstStyle>
            <a:lvl1pPr algn="l">
              <a:defRPr sz="950" cap="all" baseline="0">
                <a:solidFill>
                  <a:schemeClr val="tx1">
                    <a:alpha val="80000"/>
                  </a:schemeClr>
                </a:solidFill>
              </a:defRPr>
            </a:lvl1pPr>
          </a:lstStyle>
          <a:p>
            <a:endParaRPr lang="en-US"/>
          </a:p>
        </p:txBody>
      </p:sp>
      <p:sp>
        <p:nvSpPr>
          <p:cNvPr id="6" name="Slide Number Placeholder 5"/>
          <p:cNvSpPr>
            <a:spLocks noGrp="1"/>
          </p:cNvSpPr>
          <p:nvPr>
            <p:ph type="sldNum" sz="quarter" idx="4"/>
          </p:nvPr>
        </p:nvSpPr>
        <p:spPr>
          <a:xfrm>
            <a:off x="8763926" y="5876412"/>
            <a:ext cx="2926080" cy="1397039"/>
          </a:xfrm>
          <a:prstGeom prst="rect">
            <a:avLst/>
          </a:prstGeom>
        </p:spPr>
        <p:txBody>
          <a:bodyPr vert="horz" lIns="91440" tIns="45720" rIns="91440" bIns="45720" rtlCol="0" anchor="b"/>
          <a:lstStyle>
            <a:lvl1pPr algn="r">
              <a:defRPr sz="10300" b="0">
                <a:ln>
                  <a:noFill/>
                </a:ln>
                <a:solidFill>
                  <a:schemeClr val="tx1">
                    <a:alpha val="20000"/>
                  </a:schemeClr>
                </a:solidFill>
                <a:latin typeface="+mj-lt"/>
              </a:defRPr>
            </a:lvl1pPr>
          </a:lstStyle>
          <a:p>
            <a:fld id="{0F5BD0BE-D1A3-451D-A559-5D2A90617C49}" type="slidenum">
              <a:rPr lang="en-US" smtClean="0"/>
              <a:t>‹#›</a:t>
            </a:fld>
            <a:endParaRPr lang="en-US"/>
          </a:p>
        </p:txBody>
      </p:sp>
    </p:spTree>
    <p:extLst>
      <p:ext uri="{BB962C8B-B14F-4D97-AF65-F5344CB8AC3E}">
        <p14:creationId xmlns:p14="http://schemas.microsoft.com/office/powerpoint/2010/main" val="3076800659"/>
      </p:ext>
    </p:extLst>
  </p:cSld>
  <p:clrMap bg1="dk1" tx1="lt1" bg2="dk2" tx2="lt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l" defTabSz="914400" rtl="0" eaLnBrk="1" latinLnBrk="0" hangingPunct="1">
        <a:lnSpc>
          <a:spcPct val="85000"/>
        </a:lnSpc>
        <a:spcBef>
          <a:spcPct val="0"/>
        </a:spcBef>
        <a:buNone/>
        <a:defRPr sz="5400" kern="1200" spc="-12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85000"/>
        </a:lnSpc>
        <a:spcBef>
          <a:spcPts val="1300"/>
        </a:spcBef>
        <a:buFont typeface="Arial" pitchFamily="34" charset="0"/>
        <a:buChar char=" "/>
        <a:defRPr sz="2400" kern="1200">
          <a:solidFill>
            <a:schemeClr val="accent1"/>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75000"/>
              <a:lumOff val="2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65000"/>
              <a:lumOff val="3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65000"/>
              <a:lumOff val="3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65000"/>
              <a:lumOff val="3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65000"/>
              <a:lumOff val="3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65000"/>
              <a:lumOff val="3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65000"/>
              <a:lumOff val="3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1.jpeg"/><Relationship Id="rId4" Type="http://schemas.openxmlformats.org/officeDocument/2006/relationships/image" Target="../media/image10.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ACE93B-AF47-43F3-8548-65A9E0FC93D7}"/>
              </a:ext>
            </a:extLst>
          </p:cNvPr>
          <p:cNvSpPr>
            <a:spLocks noGrp="1"/>
          </p:cNvSpPr>
          <p:nvPr>
            <p:ph type="ctrTitle"/>
          </p:nvPr>
        </p:nvSpPr>
        <p:spPr/>
        <p:txBody>
          <a:bodyPr/>
          <a:lstStyle/>
          <a:p>
            <a:r>
              <a:rPr lang="en-US" dirty="0"/>
              <a:t>Minds, Machines, Persons</a:t>
            </a:r>
          </a:p>
        </p:txBody>
      </p:sp>
      <p:sp>
        <p:nvSpPr>
          <p:cNvPr id="3" name="Subtitle 2">
            <a:extLst>
              <a:ext uri="{FF2B5EF4-FFF2-40B4-BE49-F238E27FC236}">
                <a16:creationId xmlns:a16="http://schemas.microsoft.com/office/drawing/2014/main" id="{9A0C54C6-F231-459A-864F-3DA0E1863543}"/>
              </a:ext>
            </a:extLst>
          </p:cNvPr>
          <p:cNvSpPr>
            <a:spLocks noGrp="1"/>
          </p:cNvSpPr>
          <p:nvPr>
            <p:ph type="subTitle" idx="1"/>
          </p:nvPr>
        </p:nvSpPr>
        <p:spPr/>
        <p:txBody>
          <a:bodyPr/>
          <a:lstStyle/>
          <a:p>
            <a:r>
              <a:rPr lang="en-US" dirty="0"/>
              <a:t>The Mind and Body: Part 2</a:t>
            </a:r>
          </a:p>
        </p:txBody>
      </p:sp>
    </p:spTree>
    <p:extLst>
      <p:ext uri="{BB962C8B-B14F-4D97-AF65-F5344CB8AC3E}">
        <p14:creationId xmlns:p14="http://schemas.microsoft.com/office/powerpoint/2010/main" val="3617800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47F855-74EF-4FE2-B7B0-6990AA9EDFEB}"/>
              </a:ext>
            </a:extLst>
          </p:cNvPr>
          <p:cNvSpPr>
            <a:spLocks noGrp="1"/>
          </p:cNvSpPr>
          <p:nvPr>
            <p:ph type="title"/>
          </p:nvPr>
        </p:nvSpPr>
        <p:spPr/>
        <p:txBody>
          <a:bodyPr/>
          <a:lstStyle/>
          <a:p>
            <a:r>
              <a:rPr lang="en-US" dirty="0"/>
              <a:t>Problems with behaviorism</a:t>
            </a:r>
          </a:p>
        </p:txBody>
      </p:sp>
      <p:sp>
        <p:nvSpPr>
          <p:cNvPr id="3" name="Content Placeholder 2">
            <a:extLst>
              <a:ext uri="{FF2B5EF4-FFF2-40B4-BE49-F238E27FC236}">
                <a16:creationId xmlns:a16="http://schemas.microsoft.com/office/drawing/2014/main" id="{D47E405B-275D-4A86-9925-92C0C4A4C99D}"/>
              </a:ext>
            </a:extLst>
          </p:cNvPr>
          <p:cNvSpPr>
            <a:spLocks noGrp="1"/>
          </p:cNvSpPr>
          <p:nvPr>
            <p:ph idx="1"/>
          </p:nvPr>
        </p:nvSpPr>
        <p:spPr>
          <a:xfrm>
            <a:off x="676656" y="2011680"/>
            <a:ext cx="10753725" cy="4607234"/>
          </a:xfrm>
        </p:spPr>
        <p:txBody>
          <a:bodyPr>
            <a:normAutofit/>
          </a:bodyPr>
          <a:lstStyle/>
          <a:p>
            <a:pPr marL="0" indent="0">
              <a:buNone/>
            </a:pPr>
            <a:r>
              <a:rPr lang="en-US" dirty="0"/>
              <a:t> Behaviorism is false</a:t>
            </a:r>
          </a:p>
          <a:p>
            <a:pPr lvl="1"/>
            <a:r>
              <a:rPr lang="en-US" dirty="0"/>
              <a:t>Same behavior, different psychology (acting </a:t>
            </a:r>
            <a:r>
              <a:rPr lang="en-US" i="1" dirty="0"/>
              <a:t>as if </a:t>
            </a:r>
            <a:r>
              <a:rPr lang="en-US" dirty="0"/>
              <a:t>one is in pain vs. </a:t>
            </a:r>
            <a:r>
              <a:rPr lang="en-US" i="1" dirty="0"/>
              <a:t>being</a:t>
            </a:r>
            <a:r>
              <a:rPr lang="en-US" dirty="0"/>
              <a:t> in pain)</a:t>
            </a:r>
          </a:p>
          <a:p>
            <a:pPr lvl="1"/>
            <a:r>
              <a:rPr lang="en-US" dirty="0"/>
              <a:t>Same psychology, different behavior (Super Spartans | c.f. Putnam) </a:t>
            </a:r>
          </a:p>
          <a:p>
            <a:pPr fontAlgn="base"/>
            <a:r>
              <a:rPr lang="en-US" dirty="0"/>
              <a:t>“P1. If behaviorism is true, it is not possible for there to be a perfect actor or doppelgänger who behaves just like me but has different mental states or none at all. </a:t>
            </a:r>
          </a:p>
          <a:p>
            <a:pPr fontAlgn="base"/>
            <a:r>
              <a:rPr lang="en-US" dirty="0"/>
              <a:t>P2. But it is possible for there to be a perfect actor or doppelgänger who behaves just like me but has different mental states or none at all.</a:t>
            </a:r>
          </a:p>
          <a:p>
            <a:pPr fontAlgn="base"/>
            <a:r>
              <a:rPr lang="en-US" dirty="0"/>
              <a:t>P3. Therefore, behaviorism is not true. (by modus tollens)” (IEP) </a:t>
            </a:r>
          </a:p>
          <a:p>
            <a:pPr marL="4572" lvl="1" indent="0">
              <a:buNone/>
            </a:pPr>
            <a:endParaRPr lang="en-US" dirty="0"/>
          </a:p>
        </p:txBody>
      </p:sp>
    </p:spTree>
    <p:extLst>
      <p:ext uri="{BB962C8B-B14F-4D97-AF65-F5344CB8AC3E}">
        <p14:creationId xmlns:p14="http://schemas.microsoft.com/office/powerpoint/2010/main" val="250687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3FE28C-40D4-49F1-880F-84698E98BEAC}"/>
              </a:ext>
            </a:extLst>
          </p:cNvPr>
          <p:cNvSpPr>
            <a:spLocks noGrp="1"/>
          </p:cNvSpPr>
          <p:nvPr>
            <p:ph type="title"/>
          </p:nvPr>
        </p:nvSpPr>
        <p:spPr/>
        <p:txBody>
          <a:bodyPr/>
          <a:lstStyle/>
          <a:p>
            <a:r>
              <a:rPr lang="en-US" dirty="0"/>
              <a:t>Other problems with behaviorism</a:t>
            </a:r>
          </a:p>
        </p:txBody>
      </p:sp>
      <p:sp>
        <p:nvSpPr>
          <p:cNvPr id="3" name="Content Placeholder 2">
            <a:extLst>
              <a:ext uri="{FF2B5EF4-FFF2-40B4-BE49-F238E27FC236}">
                <a16:creationId xmlns:a16="http://schemas.microsoft.com/office/drawing/2014/main" id="{4751FB32-C046-430E-B77C-446CD379333E}"/>
              </a:ext>
            </a:extLst>
          </p:cNvPr>
          <p:cNvSpPr>
            <a:spLocks noGrp="1"/>
          </p:cNvSpPr>
          <p:nvPr>
            <p:ph idx="1"/>
          </p:nvPr>
        </p:nvSpPr>
        <p:spPr/>
        <p:txBody>
          <a:bodyPr/>
          <a:lstStyle/>
          <a:p>
            <a:r>
              <a:rPr lang="en-US" dirty="0"/>
              <a:t>Behaviorism failed as a </a:t>
            </a:r>
            <a:r>
              <a:rPr lang="en-US" i="1" dirty="0"/>
              <a:t>research program</a:t>
            </a:r>
            <a:r>
              <a:rPr lang="en-US" dirty="0"/>
              <a:t>, cognitive psychology succeeded</a:t>
            </a:r>
          </a:p>
          <a:p>
            <a:pPr lvl="1"/>
            <a:r>
              <a:rPr lang="en-US" dirty="0"/>
              <a:t>Psychologists in the 1950’s and 60’s reintroduced mental states and processes to explain a wide range of psychological phenomena (e.g. rat navigation, language acquisition)</a:t>
            </a:r>
          </a:p>
          <a:p>
            <a:pPr lvl="1"/>
            <a:r>
              <a:rPr lang="en-US" dirty="0"/>
              <a:t>Success of cognitivist framework is what you would expect if mental states are real</a:t>
            </a:r>
          </a:p>
          <a:p>
            <a:r>
              <a:rPr lang="en-US" dirty="0"/>
              <a:t>Fodor: Behaviorism only popular because the only alternative at the time was belief in ghosts and spirits (i.e. substance dualism) </a:t>
            </a:r>
          </a:p>
          <a:p>
            <a:pPr lvl="1"/>
            <a:r>
              <a:rPr lang="en-US" dirty="0"/>
              <a:t>Instead of resorting appeals to the supernatural, early psychologists bit the metaphysical bullet on behaviorism (guess there is no mind…)</a:t>
            </a:r>
          </a:p>
          <a:p>
            <a:endParaRPr lang="en-US" dirty="0"/>
          </a:p>
        </p:txBody>
      </p:sp>
    </p:spTree>
    <p:extLst>
      <p:ext uri="{BB962C8B-B14F-4D97-AF65-F5344CB8AC3E}">
        <p14:creationId xmlns:p14="http://schemas.microsoft.com/office/powerpoint/2010/main" val="1996042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FF8886-C5F7-41B3-AF3E-DA2B8E11002B}"/>
              </a:ext>
            </a:extLst>
          </p:cNvPr>
          <p:cNvSpPr>
            <a:spLocks noGrp="1"/>
          </p:cNvSpPr>
          <p:nvPr>
            <p:ph type="title"/>
          </p:nvPr>
        </p:nvSpPr>
        <p:spPr/>
        <p:txBody>
          <a:bodyPr/>
          <a:lstStyle/>
          <a:p>
            <a:r>
              <a:rPr lang="en-US" dirty="0"/>
              <a:t>The shift to Identity Theory</a:t>
            </a:r>
          </a:p>
        </p:txBody>
      </p:sp>
      <p:sp>
        <p:nvSpPr>
          <p:cNvPr id="3" name="Content Placeholder 2">
            <a:extLst>
              <a:ext uri="{FF2B5EF4-FFF2-40B4-BE49-F238E27FC236}">
                <a16:creationId xmlns:a16="http://schemas.microsoft.com/office/drawing/2014/main" id="{A7F97443-AA26-44AA-9FD0-7CD049DFB0AB}"/>
              </a:ext>
            </a:extLst>
          </p:cNvPr>
          <p:cNvSpPr>
            <a:spLocks noGrp="1"/>
          </p:cNvSpPr>
          <p:nvPr>
            <p:ph idx="1"/>
          </p:nvPr>
        </p:nvSpPr>
        <p:spPr>
          <a:xfrm>
            <a:off x="811665" y="1980530"/>
            <a:ext cx="10080413" cy="4954423"/>
          </a:xfrm>
        </p:spPr>
        <p:txBody>
          <a:bodyPr>
            <a:normAutofit/>
          </a:bodyPr>
          <a:lstStyle/>
          <a:p>
            <a:r>
              <a:rPr lang="en-US" dirty="0"/>
              <a:t>Minds and mental states should be understood as </a:t>
            </a:r>
            <a:r>
              <a:rPr lang="en-US" i="1" dirty="0"/>
              <a:t>internal causes </a:t>
            </a:r>
            <a:r>
              <a:rPr lang="en-US" dirty="0"/>
              <a:t>of our behavior</a:t>
            </a:r>
          </a:p>
          <a:p>
            <a:pPr lvl="1"/>
            <a:r>
              <a:rPr lang="en-US" dirty="0"/>
              <a:t>Internal causes are </a:t>
            </a:r>
            <a:r>
              <a:rPr lang="en-US" i="1" dirty="0"/>
              <a:t>physical mechanisms</a:t>
            </a:r>
          </a:p>
          <a:p>
            <a:r>
              <a:rPr lang="en-US" dirty="0"/>
              <a:t>Def. the view which states that mental states, and properties are identical to brain states and biochemical properties</a:t>
            </a:r>
          </a:p>
          <a:p>
            <a:r>
              <a:rPr lang="en-US" dirty="0"/>
              <a:t>“Sensations are nothing over and above brain processes.” (J.J.C Smart)</a:t>
            </a:r>
          </a:p>
          <a:p>
            <a:pPr lvl="1"/>
            <a:r>
              <a:rPr lang="en-US" dirty="0"/>
              <a:t>1-1 mapping between types of brain states and types of mental states</a:t>
            </a:r>
          </a:p>
          <a:p>
            <a:r>
              <a:rPr lang="en-US" dirty="0"/>
              <a:t>Smart thinks there </a:t>
            </a:r>
            <a:r>
              <a:rPr lang="en-US" b="1" dirty="0"/>
              <a:t>are</a:t>
            </a:r>
            <a:r>
              <a:rPr lang="en-US" dirty="0"/>
              <a:t> sensations, but that they are </a:t>
            </a:r>
            <a:r>
              <a:rPr lang="en-US" i="1" dirty="0"/>
              <a:t>identical </a:t>
            </a:r>
            <a:r>
              <a:rPr lang="en-US" dirty="0"/>
              <a:t>to brain processes</a:t>
            </a:r>
          </a:p>
          <a:p>
            <a:pPr lvl="1"/>
            <a:r>
              <a:rPr lang="en-US" dirty="0"/>
              <a:t>Not something distinct</a:t>
            </a:r>
          </a:p>
          <a:p>
            <a:r>
              <a:rPr lang="en-US" dirty="0"/>
              <a:t>Also an instance of materialism</a:t>
            </a:r>
          </a:p>
          <a:p>
            <a:pPr lvl="1"/>
            <a:r>
              <a:rPr lang="en-US" dirty="0"/>
              <a:t>Everything is made up of matter </a:t>
            </a:r>
          </a:p>
          <a:p>
            <a:pPr marL="4572" lvl="1" indent="0">
              <a:buNone/>
            </a:pPr>
            <a:endParaRPr lang="en-US" dirty="0"/>
          </a:p>
        </p:txBody>
      </p:sp>
      <p:pic>
        <p:nvPicPr>
          <p:cNvPr id="2050" name="Picture 2" descr="J. J. C. Smart - Wikipedia">
            <a:extLst>
              <a:ext uri="{FF2B5EF4-FFF2-40B4-BE49-F238E27FC236}">
                <a16:creationId xmlns:a16="http://schemas.microsoft.com/office/drawing/2014/main" id="{B36AAB16-06B8-44CC-82B8-738FB8A79A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41528" y="81432"/>
            <a:ext cx="1050649" cy="165819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David Armstrong, Great Mind, Great Man – Quadrant Online">
            <a:extLst>
              <a:ext uri="{FF2B5EF4-FFF2-40B4-BE49-F238E27FC236}">
                <a16:creationId xmlns:a16="http://schemas.microsoft.com/office/drawing/2014/main" id="{697ABBE2-3CAC-4764-BC78-1218D907D42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91808" y="110123"/>
            <a:ext cx="1276382" cy="1788059"/>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With the Mind as its Focus, a Rutgers Center Comes of Age">
            <a:extLst>
              <a:ext uri="{FF2B5EF4-FFF2-40B4-BE49-F238E27FC236}">
                <a16:creationId xmlns:a16="http://schemas.microsoft.com/office/drawing/2014/main" id="{008A9774-C8D5-41C5-BBC7-18875B05058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00900" y="5199802"/>
            <a:ext cx="1658198" cy="16581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8317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515B5C-E8CC-4D83-9C94-62FA69C904BE}"/>
              </a:ext>
            </a:extLst>
          </p:cNvPr>
          <p:cNvSpPr>
            <a:spLocks noGrp="1"/>
          </p:cNvSpPr>
          <p:nvPr>
            <p:ph type="title"/>
          </p:nvPr>
        </p:nvSpPr>
        <p:spPr/>
        <p:txBody>
          <a:bodyPr/>
          <a:lstStyle/>
          <a:p>
            <a:r>
              <a:rPr lang="en-US" dirty="0"/>
              <a:t>Type/Token Distinction</a:t>
            </a:r>
          </a:p>
        </p:txBody>
      </p:sp>
      <p:sp>
        <p:nvSpPr>
          <p:cNvPr id="3" name="Content Placeholder 2">
            <a:extLst>
              <a:ext uri="{FF2B5EF4-FFF2-40B4-BE49-F238E27FC236}">
                <a16:creationId xmlns:a16="http://schemas.microsoft.com/office/drawing/2014/main" id="{61C1C45A-333E-485D-9F27-D7D435A89B71}"/>
              </a:ext>
            </a:extLst>
          </p:cNvPr>
          <p:cNvSpPr>
            <a:spLocks noGrp="1"/>
          </p:cNvSpPr>
          <p:nvPr>
            <p:ph idx="1"/>
          </p:nvPr>
        </p:nvSpPr>
        <p:spPr>
          <a:xfrm>
            <a:off x="719137" y="2333078"/>
            <a:ext cx="10753725" cy="4524922"/>
          </a:xfrm>
        </p:spPr>
        <p:txBody>
          <a:bodyPr>
            <a:normAutofit/>
          </a:bodyPr>
          <a:lstStyle/>
          <a:p>
            <a:r>
              <a:rPr lang="en-US" b="1" dirty="0"/>
              <a:t>Types</a:t>
            </a:r>
            <a:r>
              <a:rPr lang="en-US" dirty="0"/>
              <a:t> are abstract and unique</a:t>
            </a:r>
          </a:p>
          <a:p>
            <a:pPr lvl="1"/>
            <a:r>
              <a:rPr lang="en-US" dirty="0"/>
              <a:t>Types of music (genres)</a:t>
            </a:r>
          </a:p>
          <a:p>
            <a:pPr lvl="1"/>
            <a:r>
              <a:rPr lang="en-US" dirty="0"/>
              <a:t>Types of words (‘cat’, ‘dog’, ‘water’) </a:t>
            </a:r>
          </a:p>
          <a:p>
            <a:r>
              <a:rPr lang="en-US" b="1" dirty="0"/>
              <a:t>Tokens</a:t>
            </a:r>
            <a:r>
              <a:rPr lang="en-US" dirty="0"/>
              <a:t> are concrete particulars</a:t>
            </a:r>
          </a:p>
          <a:p>
            <a:pPr lvl="1"/>
            <a:r>
              <a:rPr lang="en-US" dirty="0"/>
              <a:t>Tokens of words: “Dog, dog, dog”</a:t>
            </a:r>
          </a:p>
          <a:p>
            <a:pPr lvl="2"/>
            <a:r>
              <a:rPr lang="en-US" dirty="0"/>
              <a:t>Three tokens of the same type</a:t>
            </a:r>
          </a:p>
          <a:p>
            <a:r>
              <a:rPr lang="en-US" dirty="0"/>
              <a:t>How many courses have you taught? </a:t>
            </a:r>
          </a:p>
          <a:p>
            <a:pPr lvl="1"/>
            <a:r>
              <a:rPr lang="en-US" dirty="0"/>
              <a:t>Course types or tokens?</a:t>
            </a:r>
          </a:p>
          <a:p>
            <a:endParaRPr lang="en-US" dirty="0"/>
          </a:p>
        </p:txBody>
      </p:sp>
    </p:spTree>
    <p:extLst>
      <p:ext uri="{BB962C8B-B14F-4D97-AF65-F5344CB8AC3E}">
        <p14:creationId xmlns:p14="http://schemas.microsoft.com/office/powerpoint/2010/main" val="629654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2D2535-14E8-4DF8-B6B6-EF61B935691C}"/>
              </a:ext>
            </a:extLst>
          </p:cNvPr>
          <p:cNvSpPr>
            <a:spLocks noGrp="1"/>
          </p:cNvSpPr>
          <p:nvPr>
            <p:ph type="title"/>
          </p:nvPr>
        </p:nvSpPr>
        <p:spPr/>
        <p:txBody>
          <a:bodyPr/>
          <a:lstStyle/>
          <a:p>
            <a:r>
              <a:rPr lang="en-US" dirty="0"/>
              <a:t>Type/Token Identity</a:t>
            </a:r>
          </a:p>
        </p:txBody>
      </p:sp>
      <p:sp>
        <p:nvSpPr>
          <p:cNvPr id="3" name="Content Placeholder 2">
            <a:extLst>
              <a:ext uri="{FF2B5EF4-FFF2-40B4-BE49-F238E27FC236}">
                <a16:creationId xmlns:a16="http://schemas.microsoft.com/office/drawing/2014/main" id="{99ED4BB2-A4AF-4A00-A663-57E6FCFCFA2D}"/>
              </a:ext>
            </a:extLst>
          </p:cNvPr>
          <p:cNvSpPr>
            <a:spLocks noGrp="1"/>
          </p:cNvSpPr>
          <p:nvPr>
            <p:ph idx="1"/>
          </p:nvPr>
        </p:nvSpPr>
        <p:spPr>
          <a:xfrm>
            <a:off x="657224" y="1960293"/>
            <a:ext cx="10753725" cy="4515869"/>
          </a:xfrm>
        </p:spPr>
        <p:txBody>
          <a:bodyPr>
            <a:normAutofit lnSpcReduction="10000"/>
          </a:bodyPr>
          <a:lstStyle/>
          <a:p>
            <a:r>
              <a:rPr lang="en-US" i="1" dirty="0"/>
              <a:t>Type</a:t>
            </a:r>
            <a:r>
              <a:rPr lang="en-US" dirty="0"/>
              <a:t> Identity: Types of mental states are identical to </a:t>
            </a:r>
            <a:r>
              <a:rPr lang="en-US" b="1" dirty="0"/>
              <a:t>types of brain </a:t>
            </a:r>
            <a:r>
              <a:rPr lang="en-US" dirty="0"/>
              <a:t>states</a:t>
            </a:r>
          </a:p>
          <a:p>
            <a:r>
              <a:rPr lang="en-US" dirty="0"/>
              <a:t>Token identity: A particular mental state is identical to some particular </a:t>
            </a:r>
            <a:r>
              <a:rPr lang="en-US" i="1" dirty="0"/>
              <a:t>physical state</a:t>
            </a:r>
          </a:p>
          <a:p>
            <a:r>
              <a:rPr lang="en-US" dirty="0"/>
              <a:t>Type identity: All beliefs have the same underlying neurophysiology (e.g. B fibers) </a:t>
            </a:r>
          </a:p>
          <a:p>
            <a:pPr lvl="2"/>
            <a:r>
              <a:rPr lang="en-US" dirty="0"/>
              <a:t>In order to have a belief, you must have B-fibers</a:t>
            </a:r>
          </a:p>
          <a:p>
            <a:pPr lvl="2"/>
            <a:r>
              <a:rPr lang="en-US" dirty="0"/>
              <a:t>Unique identification</a:t>
            </a:r>
          </a:p>
          <a:p>
            <a:r>
              <a:rPr lang="en-US" dirty="0"/>
              <a:t>Token identity: In order to have a belief, you must have a nervous system </a:t>
            </a:r>
          </a:p>
          <a:p>
            <a:pPr lvl="2"/>
            <a:r>
              <a:rPr lang="en-US" dirty="0"/>
              <a:t>Neutral on the type of physical structure (Carbon-based brain, Silicon-based computer) </a:t>
            </a:r>
          </a:p>
          <a:p>
            <a:r>
              <a:rPr lang="en-US" dirty="0"/>
              <a:t>Both versions are incompatible with substance dualism (They’re a version of materialism/physicalism)</a:t>
            </a:r>
          </a:p>
          <a:p>
            <a:pPr lvl="1"/>
            <a:r>
              <a:rPr lang="en-US" dirty="0"/>
              <a:t>Token identity is entailed by type identity (but not the other way around) </a:t>
            </a:r>
          </a:p>
          <a:p>
            <a:endParaRPr lang="en-US" dirty="0"/>
          </a:p>
        </p:txBody>
      </p:sp>
    </p:spTree>
    <p:extLst>
      <p:ext uri="{BB962C8B-B14F-4D97-AF65-F5344CB8AC3E}">
        <p14:creationId xmlns:p14="http://schemas.microsoft.com/office/powerpoint/2010/main" val="703398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A71FEB-F231-4753-844F-CAEE02935705}"/>
              </a:ext>
            </a:extLst>
          </p:cNvPr>
          <p:cNvSpPr>
            <a:spLocks noGrp="1"/>
          </p:cNvSpPr>
          <p:nvPr>
            <p:ph type="title"/>
          </p:nvPr>
        </p:nvSpPr>
        <p:spPr/>
        <p:txBody>
          <a:bodyPr/>
          <a:lstStyle/>
          <a:p>
            <a:r>
              <a:rPr lang="en-US" dirty="0"/>
              <a:t>Examples of identity</a:t>
            </a:r>
          </a:p>
        </p:txBody>
      </p:sp>
      <p:sp>
        <p:nvSpPr>
          <p:cNvPr id="3" name="Content Placeholder 2">
            <a:extLst>
              <a:ext uri="{FF2B5EF4-FFF2-40B4-BE49-F238E27FC236}">
                <a16:creationId xmlns:a16="http://schemas.microsoft.com/office/drawing/2014/main" id="{F9E7F1C0-0A3E-46C0-AF55-07E43507EE1D}"/>
              </a:ext>
            </a:extLst>
          </p:cNvPr>
          <p:cNvSpPr>
            <a:spLocks noGrp="1"/>
          </p:cNvSpPr>
          <p:nvPr>
            <p:ph idx="1"/>
          </p:nvPr>
        </p:nvSpPr>
        <p:spPr/>
        <p:txBody>
          <a:bodyPr>
            <a:normAutofit/>
          </a:bodyPr>
          <a:lstStyle/>
          <a:p>
            <a:r>
              <a:rPr lang="en-US" dirty="0"/>
              <a:t>Water=H20</a:t>
            </a:r>
          </a:p>
          <a:p>
            <a:r>
              <a:rPr lang="en-US" dirty="0"/>
              <a:t>Light=Electromagnetic radiation</a:t>
            </a:r>
          </a:p>
          <a:p>
            <a:r>
              <a:rPr lang="en-US" dirty="0"/>
              <a:t>Morning star=evening star (Venus)</a:t>
            </a:r>
          </a:p>
          <a:p>
            <a:r>
              <a:rPr lang="en-US" dirty="0"/>
              <a:t>Superman=Clark Kent</a:t>
            </a:r>
          </a:p>
          <a:p>
            <a:r>
              <a:rPr lang="en-US" dirty="0"/>
              <a:t>Smart: Pain=C-fibers firing</a:t>
            </a:r>
          </a:p>
          <a:p>
            <a:r>
              <a:rPr lang="en-US" dirty="0"/>
              <a:t>Identities need to be discovered</a:t>
            </a:r>
          </a:p>
          <a:p>
            <a:pPr lvl="1"/>
            <a:r>
              <a:rPr lang="en-US" dirty="0"/>
              <a:t>Empirical investigation, not conceptual analysis </a:t>
            </a:r>
          </a:p>
          <a:p>
            <a:pPr lvl="1"/>
            <a:r>
              <a:rPr lang="en-US" dirty="0"/>
              <a:t>You can be wrong about identifications </a:t>
            </a:r>
          </a:p>
          <a:p>
            <a:pPr marL="0" indent="0">
              <a:buNone/>
            </a:pPr>
            <a:endParaRPr lang="en-US" dirty="0"/>
          </a:p>
        </p:txBody>
      </p:sp>
      <p:pic>
        <p:nvPicPr>
          <p:cNvPr id="3074" name="Picture 2" descr="Imagine H2O Launches 2017 Water Data Challenge | WWD">
            <a:extLst>
              <a:ext uri="{FF2B5EF4-FFF2-40B4-BE49-F238E27FC236}">
                <a16:creationId xmlns:a16="http://schemas.microsoft.com/office/drawing/2014/main" id="{696B642B-3B79-4608-A6FB-C7EFE50D4C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12810" y="2339022"/>
            <a:ext cx="2809875" cy="162877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Water Molecule H2O. Vector Illustration Royalty Free Cliparts, Vectors, And  Stock Illustration. Image 96807564.">
            <a:extLst>
              <a:ext uri="{FF2B5EF4-FFF2-40B4-BE49-F238E27FC236}">
                <a16:creationId xmlns:a16="http://schemas.microsoft.com/office/drawing/2014/main" id="{FAD9D0E9-AA0F-4F17-BEC4-C0EC140E7B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22273" y="2081846"/>
            <a:ext cx="2143125" cy="2143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1794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99E362-820E-474D-9B0C-96C052280253}"/>
              </a:ext>
            </a:extLst>
          </p:cNvPr>
          <p:cNvSpPr>
            <a:spLocks noGrp="1"/>
          </p:cNvSpPr>
          <p:nvPr>
            <p:ph type="title"/>
          </p:nvPr>
        </p:nvSpPr>
        <p:spPr/>
        <p:txBody>
          <a:bodyPr/>
          <a:lstStyle/>
          <a:p>
            <a:r>
              <a:rPr lang="en-US" dirty="0"/>
              <a:t>Arguments for identity theory</a:t>
            </a:r>
          </a:p>
        </p:txBody>
      </p:sp>
      <p:sp>
        <p:nvSpPr>
          <p:cNvPr id="3" name="Content Placeholder 2">
            <a:extLst>
              <a:ext uri="{FF2B5EF4-FFF2-40B4-BE49-F238E27FC236}">
                <a16:creationId xmlns:a16="http://schemas.microsoft.com/office/drawing/2014/main" id="{251EA734-F7D0-45ED-9DE8-89B4F48127F6}"/>
              </a:ext>
            </a:extLst>
          </p:cNvPr>
          <p:cNvSpPr>
            <a:spLocks noGrp="1"/>
          </p:cNvSpPr>
          <p:nvPr>
            <p:ph idx="1"/>
          </p:nvPr>
        </p:nvSpPr>
        <p:spPr>
          <a:xfrm>
            <a:off x="676274" y="2157731"/>
            <a:ext cx="11613598" cy="4846320"/>
          </a:xfrm>
        </p:spPr>
        <p:txBody>
          <a:bodyPr>
            <a:normAutofit/>
          </a:bodyPr>
          <a:lstStyle/>
          <a:p>
            <a:r>
              <a:rPr lang="en-US" dirty="0"/>
              <a:t>Argument from the unity of science</a:t>
            </a:r>
          </a:p>
          <a:p>
            <a:pPr lvl="1"/>
            <a:r>
              <a:rPr lang="en-US" dirty="0"/>
              <a:t>Every other phenomenon can be accounted for by laws of nature and physical mechanisms</a:t>
            </a:r>
          </a:p>
          <a:p>
            <a:pPr lvl="2"/>
            <a:r>
              <a:rPr lang="en-US" dirty="0"/>
              <a:t>Why should psychology be completely different? (J.J.C Smart) </a:t>
            </a:r>
          </a:p>
          <a:p>
            <a:pPr lvl="1"/>
            <a:r>
              <a:rPr lang="en-US" dirty="0"/>
              <a:t>Conclusion: Psychological entities and properties will one day be understood in within this framework (the mechanical mind thesis) </a:t>
            </a:r>
          </a:p>
          <a:p>
            <a:pPr marL="4572" lvl="1" indent="0">
              <a:buNone/>
            </a:pPr>
            <a:r>
              <a:rPr lang="en-US" dirty="0"/>
              <a:t> </a:t>
            </a:r>
            <a:r>
              <a:rPr lang="en-US" b="1" dirty="0"/>
              <a:t>Argument from simplicity</a:t>
            </a:r>
          </a:p>
          <a:p>
            <a:pPr marL="4572" lvl="1" indent="0">
              <a:buNone/>
            </a:pPr>
            <a:r>
              <a:rPr lang="en-US" dirty="0"/>
              <a:t>Identity theory is simpler than its dualistic competitors</a:t>
            </a:r>
          </a:p>
          <a:p>
            <a:pPr marL="4572" lvl="1" indent="0">
              <a:buNone/>
            </a:pPr>
            <a:r>
              <a:rPr lang="en-US" dirty="0"/>
              <a:t>No need to posit the existence of an immaterial soul or nonphysical properties to explain mentality </a:t>
            </a:r>
          </a:p>
          <a:p>
            <a:pPr marL="4572" lvl="1" indent="0">
              <a:buNone/>
            </a:pPr>
            <a:r>
              <a:rPr lang="en-US" dirty="0"/>
              <a:t>Therefore, identity theory should be preferred</a:t>
            </a:r>
          </a:p>
          <a:p>
            <a:pPr marL="4572" lvl="1" indent="0">
              <a:buNone/>
            </a:pPr>
            <a:r>
              <a:rPr lang="en-US" dirty="0"/>
              <a:t>	We should prefer simpler theories in science and philosophy (Occam’s Razor)</a:t>
            </a:r>
          </a:p>
          <a:p>
            <a:pPr marL="4572" lvl="1" indent="0">
              <a:buNone/>
            </a:pPr>
            <a:r>
              <a:rPr lang="en-US" dirty="0"/>
              <a:t> </a:t>
            </a:r>
          </a:p>
          <a:p>
            <a:endParaRPr lang="en-US" dirty="0"/>
          </a:p>
        </p:txBody>
      </p:sp>
      <p:pic>
        <p:nvPicPr>
          <p:cNvPr id="4" name="Picture 2" descr="J. J. C. Smart - Wikipedia">
            <a:extLst>
              <a:ext uri="{FF2B5EF4-FFF2-40B4-BE49-F238E27FC236}">
                <a16:creationId xmlns:a16="http://schemas.microsoft.com/office/drawing/2014/main" id="{A4E13E07-D81A-41B8-9472-A854540B1F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30925" y="126290"/>
            <a:ext cx="1433731" cy="22628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5381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BA8EB7-4FDF-4EEB-B223-ED9AC5B753F7}"/>
              </a:ext>
            </a:extLst>
          </p:cNvPr>
          <p:cNvSpPr>
            <a:spLocks noGrp="1"/>
          </p:cNvSpPr>
          <p:nvPr>
            <p:ph type="title"/>
          </p:nvPr>
        </p:nvSpPr>
        <p:spPr/>
        <p:txBody>
          <a:bodyPr/>
          <a:lstStyle/>
          <a:p>
            <a:r>
              <a:rPr lang="en-US" dirty="0"/>
              <a:t>Objections to Identity Theory</a:t>
            </a:r>
          </a:p>
        </p:txBody>
      </p:sp>
      <p:sp>
        <p:nvSpPr>
          <p:cNvPr id="3" name="Content Placeholder 2">
            <a:extLst>
              <a:ext uri="{FF2B5EF4-FFF2-40B4-BE49-F238E27FC236}">
                <a16:creationId xmlns:a16="http://schemas.microsoft.com/office/drawing/2014/main" id="{458B47E3-C311-4766-B2A5-85DC3299CC0C}"/>
              </a:ext>
            </a:extLst>
          </p:cNvPr>
          <p:cNvSpPr>
            <a:spLocks noGrp="1"/>
          </p:cNvSpPr>
          <p:nvPr>
            <p:ph idx="1"/>
          </p:nvPr>
        </p:nvSpPr>
        <p:spPr>
          <a:xfrm>
            <a:off x="1242217" y="2242473"/>
            <a:ext cx="9602788" cy="4915593"/>
          </a:xfrm>
        </p:spPr>
        <p:txBody>
          <a:bodyPr>
            <a:normAutofit/>
          </a:bodyPr>
          <a:lstStyle/>
          <a:p>
            <a:r>
              <a:rPr lang="en-US" dirty="0">
                <a:solidFill>
                  <a:schemeClr val="accent6"/>
                </a:solidFill>
              </a:rPr>
              <a:t>Leibniz law</a:t>
            </a:r>
            <a:r>
              <a:rPr lang="en-US" dirty="0"/>
              <a:t>: If A=B, then whatever is true of A is also true of B</a:t>
            </a:r>
          </a:p>
          <a:p>
            <a:pPr lvl="1"/>
            <a:r>
              <a:rPr lang="en-US" dirty="0"/>
              <a:t>Descartes: </a:t>
            </a:r>
            <a:r>
              <a:rPr lang="en-US" i="1" dirty="0"/>
              <a:t>Logically</a:t>
            </a:r>
            <a:r>
              <a:rPr lang="en-US" dirty="0"/>
              <a:t> possible for the mind to exist without the brain (conceivability argument) </a:t>
            </a:r>
            <a:br>
              <a:rPr lang="en-US" dirty="0"/>
            </a:br>
            <a:r>
              <a:rPr lang="en-US" dirty="0"/>
              <a:t>Therefore, the mind and brain must be distinct things (they cannot be identical!)</a:t>
            </a:r>
          </a:p>
          <a:p>
            <a:r>
              <a:rPr lang="en-US" dirty="0"/>
              <a:t>Smart: Not logically possible if identity theory is true (challenge to the conceivability argument) </a:t>
            </a:r>
          </a:p>
          <a:p>
            <a:pPr lvl="1"/>
            <a:r>
              <a:rPr lang="en-US" dirty="0"/>
              <a:t>Morning star and the evening star</a:t>
            </a:r>
          </a:p>
          <a:p>
            <a:pPr lvl="1"/>
            <a:r>
              <a:rPr lang="en-US" dirty="0"/>
              <a:t>Possible that you could have water without H20?</a:t>
            </a:r>
          </a:p>
          <a:p>
            <a:pPr lvl="1"/>
            <a:r>
              <a:rPr lang="en-US" dirty="0"/>
              <a:t>Takeaway: Conceivability might not always be a reliable guide for possibility (identity claims as a potential counterexample) </a:t>
            </a:r>
          </a:p>
          <a:p>
            <a:pPr lvl="1"/>
            <a:endParaRPr lang="en-US" dirty="0"/>
          </a:p>
        </p:txBody>
      </p:sp>
    </p:spTree>
    <p:extLst>
      <p:ext uri="{BB962C8B-B14F-4D97-AF65-F5344CB8AC3E}">
        <p14:creationId xmlns:p14="http://schemas.microsoft.com/office/powerpoint/2010/main" val="210642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359A46-61EB-4DB0-AA95-F00A913027AB}"/>
              </a:ext>
            </a:extLst>
          </p:cNvPr>
          <p:cNvSpPr>
            <a:spLocks noGrp="1"/>
          </p:cNvSpPr>
          <p:nvPr>
            <p:ph type="title"/>
          </p:nvPr>
        </p:nvSpPr>
        <p:spPr/>
        <p:txBody>
          <a:bodyPr/>
          <a:lstStyle/>
          <a:p>
            <a:r>
              <a:rPr lang="en-US" dirty="0"/>
              <a:t>Conceivability Argument (2.0)</a:t>
            </a:r>
          </a:p>
        </p:txBody>
      </p:sp>
      <p:sp>
        <p:nvSpPr>
          <p:cNvPr id="3" name="Content Placeholder 2">
            <a:extLst>
              <a:ext uri="{FF2B5EF4-FFF2-40B4-BE49-F238E27FC236}">
                <a16:creationId xmlns:a16="http://schemas.microsoft.com/office/drawing/2014/main" id="{38E5A078-8990-4D4E-A352-DF45D736B863}"/>
              </a:ext>
            </a:extLst>
          </p:cNvPr>
          <p:cNvSpPr>
            <a:spLocks noGrp="1"/>
          </p:cNvSpPr>
          <p:nvPr>
            <p:ph idx="1"/>
          </p:nvPr>
        </p:nvSpPr>
        <p:spPr>
          <a:xfrm>
            <a:off x="666748" y="2066001"/>
            <a:ext cx="10753725" cy="4416280"/>
          </a:xfrm>
        </p:spPr>
        <p:txBody>
          <a:bodyPr>
            <a:normAutofit fontScale="92500" lnSpcReduction="10000"/>
          </a:bodyPr>
          <a:lstStyle/>
          <a:p>
            <a:r>
              <a:rPr lang="en-US" dirty="0"/>
              <a:t>Saul </a:t>
            </a:r>
            <a:r>
              <a:rPr lang="en-US" dirty="0" err="1"/>
              <a:t>Kripke’s</a:t>
            </a:r>
            <a:r>
              <a:rPr lang="en-US" dirty="0"/>
              <a:t> version</a:t>
            </a:r>
          </a:p>
          <a:p>
            <a:r>
              <a:rPr lang="en-US" dirty="0"/>
              <a:t>P1. If pain is identical to C-fiber activation, then whenever someone feels pain, they must have C-fiber activation </a:t>
            </a:r>
          </a:p>
          <a:p>
            <a:r>
              <a:rPr lang="en-US" dirty="0"/>
              <a:t>P2. But it’s possible for someone to feel pain without having C-fiber activation</a:t>
            </a:r>
          </a:p>
          <a:p>
            <a:r>
              <a:rPr lang="en-US" dirty="0"/>
              <a:t>C. Therefore, pain is not identical to C-fibers</a:t>
            </a:r>
          </a:p>
          <a:p>
            <a:endParaRPr lang="en-US" dirty="0"/>
          </a:p>
          <a:p>
            <a:r>
              <a:rPr lang="en-US" dirty="0"/>
              <a:t>Support for P2? </a:t>
            </a:r>
          </a:p>
          <a:p>
            <a:pPr lvl="1"/>
            <a:r>
              <a:rPr lang="en-US" dirty="0"/>
              <a:t>Claim about logical possibility</a:t>
            </a:r>
          </a:p>
          <a:p>
            <a:pPr lvl="1"/>
            <a:r>
              <a:rPr lang="en-US" dirty="0"/>
              <a:t>Empirical support: Phantom limb syndrome? (Pain without C-fiber activation) </a:t>
            </a:r>
          </a:p>
          <a:p>
            <a:pPr lvl="1"/>
            <a:r>
              <a:rPr lang="en-US" dirty="0"/>
              <a:t>Response: Maybe those individuals are having a pain hallucination</a:t>
            </a:r>
          </a:p>
          <a:p>
            <a:pPr lvl="1"/>
            <a:r>
              <a:rPr lang="en-US" dirty="0"/>
              <a:t>Counter: Pain is just a kind of feeling. If you feel it, you’re in pain</a:t>
            </a:r>
          </a:p>
          <a:p>
            <a:pPr lvl="2"/>
            <a:r>
              <a:rPr lang="en-US" dirty="0"/>
              <a:t>Pain hallucinations aren’t coherent </a:t>
            </a:r>
          </a:p>
          <a:p>
            <a:pPr lvl="1"/>
            <a:endParaRPr lang="en-US" dirty="0"/>
          </a:p>
        </p:txBody>
      </p:sp>
      <p:pic>
        <p:nvPicPr>
          <p:cNvPr id="1026" name="Picture 2" descr="Saul Kripke | Footnotes to Plato | Saul Kripke: The return to metaphysics">
            <a:extLst>
              <a:ext uri="{FF2B5EF4-FFF2-40B4-BE49-F238E27FC236}">
                <a16:creationId xmlns:a16="http://schemas.microsoft.com/office/drawing/2014/main" id="{FB8BFB0E-5113-47C9-935D-695111CC8CF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09951" y="283989"/>
            <a:ext cx="2677887" cy="17820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5825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199612-DC04-46C5-96FD-A804C6C42609}"/>
              </a:ext>
            </a:extLst>
          </p:cNvPr>
          <p:cNvSpPr>
            <a:spLocks noGrp="1"/>
          </p:cNvSpPr>
          <p:nvPr>
            <p:ph type="title"/>
          </p:nvPr>
        </p:nvSpPr>
        <p:spPr/>
        <p:txBody>
          <a:bodyPr/>
          <a:lstStyle/>
          <a:p>
            <a:r>
              <a:rPr lang="en-US" dirty="0"/>
              <a:t>Explaining the mind</a:t>
            </a:r>
          </a:p>
        </p:txBody>
      </p:sp>
      <p:sp>
        <p:nvSpPr>
          <p:cNvPr id="3" name="Content Placeholder 2">
            <a:extLst>
              <a:ext uri="{FF2B5EF4-FFF2-40B4-BE49-F238E27FC236}">
                <a16:creationId xmlns:a16="http://schemas.microsoft.com/office/drawing/2014/main" id="{D89DD0CF-EE7B-4B7F-B105-59FAE0B98400}"/>
              </a:ext>
            </a:extLst>
          </p:cNvPr>
          <p:cNvSpPr>
            <a:spLocks noGrp="1"/>
          </p:cNvSpPr>
          <p:nvPr>
            <p:ph idx="1"/>
          </p:nvPr>
        </p:nvSpPr>
        <p:spPr>
          <a:xfrm>
            <a:off x="676274" y="1973656"/>
            <a:ext cx="10753725" cy="4884344"/>
          </a:xfrm>
        </p:spPr>
        <p:txBody>
          <a:bodyPr>
            <a:normAutofit fontScale="92500" lnSpcReduction="10000"/>
          </a:bodyPr>
          <a:lstStyle/>
          <a:p>
            <a:r>
              <a:rPr lang="en-US" dirty="0"/>
              <a:t>Theory of mind should explain how all minds work, not just the minds of humans</a:t>
            </a:r>
          </a:p>
          <a:p>
            <a:pPr lvl="1"/>
            <a:r>
              <a:rPr lang="en-US" dirty="0"/>
              <a:t>Nonhuman animals: octopuses, dogs, chimpanzees, fish</a:t>
            </a:r>
          </a:p>
          <a:p>
            <a:pPr lvl="1"/>
            <a:r>
              <a:rPr lang="en-US" dirty="0"/>
              <a:t>Extraterrestrials: Non-carbon-based lifeforms with different brains</a:t>
            </a:r>
          </a:p>
          <a:p>
            <a:pPr lvl="1"/>
            <a:r>
              <a:rPr lang="en-US" dirty="0"/>
              <a:t>AI robots</a:t>
            </a:r>
          </a:p>
          <a:p>
            <a:r>
              <a:rPr lang="en-US" dirty="0"/>
              <a:t>The (type) identity theorist claims that mental states require certain neurological structures (C-fibers, neocortex, etc.)</a:t>
            </a:r>
          </a:p>
          <a:p>
            <a:pPr lvl="1"/>
            <a:r>
              <a:rPr lang="en-US" dirty="0"/>
              <a:t>Neurological structures found in humans </a:t>
            </a:r>
          </a:p>
          <a:p>
            <a:r>
              <a:rPr lang="en-US" dirty="0"/>
              <a:t>Criticism of Identity theory: </a:t>
            </a:r>
          </a:p>
          <a:p>
            <a:pPr lvl="1"/>
            <a:r>
              <a:rPr lang="en-US" dirty="0"/>
              <a:t>Too restrictive</a:t>
            </a:r>
          </a:p>
          <a:p>
            <a:pPr lvl="1"/>
            <a:r>
              <a:rPr lang="en-US" dirty="0"/>
              <a:t>Pain=the firing of C-fibers</a:t>
            </a:r>
          </a:p>
          <a:p>
            <a:pPr lvl="1"/>
            <a:r>
              <a:rPr lang="en-US" dirty="0"/>
              <a:t>Maybe true of human minds, but what about creatures that don’t have C-fibers? Can’t feel pain?</a:t>
            </a:r>
          </a:p>
          <a:p>
            <a:r>
              <a:rPr lang="en-US" dirty="0"/>
              <a:t>Fodor: We should prefer a theory which allows for the possibility of mental states in creatures that are unlike us, biologically speaking</a:t>
            </a:r>
          </a:p>
          <a:p>
            <a:pPr lvl="1"/>
            <a:endParaRPr lang="en-US" dirty="0"/>
          </a:p>
        </p:txBody>
      </p:sp>
    </p:spTree>
    <p:extLst>
      <p:ext uri="{BB962C8B-B14F-4D97-AF65-F5344CB8AC3E}">
        <p14:creationId xmlns:p14="http://schemas.microsoft.com/office/powerpoint/2010/main" val="3685839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DF6854-2AC0-40E0-8221-01101B12F924}"/>
              </a:ext>
            </a:extLst>
          </p:cNvPr>
          <p:cNvSpPr>
            <a:spLocks noGrp="1"/>
          </p:cNvSpPr>
          <p:nvPr>
            <p:ph type="title"/>
          </p:nvPr>
        </p:nvSpPr>
        <p:spPr/>
        <p:txBody>
          <a:bodyPr/>
          <a:lstStyle/>
          <a:p>
            <a:r>
              <a:rPr lang="en-US" dirty="0"/>
              <a:t>The Mind-Body problem</a:t>
            </a:r>
          </a:p>
        </p:txBody>
      </p:sp>
      <p:sp>
        <p:nvSpPr>
          <p:cNvPr id="3" name="Content Placeholder 2">
            <a:extLst>
              <a:ext uri="{FF2B5EF4-FFF2-40B4-BE49-F238E27FC236}">
                <a16:creationId xmlns:a16="http://schemas.microsoft.com/office/drawing/2014/main" id="{9BBBE9B7-A986-4971-A972-55AE4F0A563D}"/>
              </a:ext>
            </a:extLst>
          </p:cNvPr>
          <p:cNvSpPr>
            <a:spLocks noGrp="1"/>
          </p:cNvSpPr>
          <p:nvPr>
            <p:ph idx="1"/>
          </p:nvPr>
        </p:nvSpPr>
        <p:spPr>
          <a:xfrm>
            <a:off x="575988" y="2505389"/>
            <a:ext cx="10753725" cy="3766185"/>
          </a:xfrm>
        </p:spPr>
        <p:txBody>
          <a:bodyPr/>
          <a:lstStyle/>
          <a:p>
            <a:r>
              <a:rPr lang="en-US" dirty="0"/>
              <a:t>How is the mind connected to (or related to) the body? </a:t>
            </a:r>
          </a:p>
          <a:p>
            <a:pPr lvl="1"/>
            <a:r>
              <a:rPr lang="en-US" dirty="0"/>
              <a:t>May be reposed as the mind-</a:t>
            </a:r>
            <a:r>
              <a:rPr lang="en-US" i="1" dirty="0"/>
              <a:t>brain</a:t>
            </a:r>
            <a:r>
              <a:rPr lang="en-US" dirty="0"/>
              <a:t> problem</a:t>
            </a:r>
          </a:p>
          <a:p>
            <a:pPr marL="4572" lvl="1" indent="0">
              <a:buNone/>
            </a:pPr>
            <a:r>
              <a:rPr lang="en-US" dirty="0"/>
              <a:t> Conflicting intuitions </a:t>
            </a:r>
          </a:p>
          <a:p>
            <a:pPr marL="4572" lvl="1" indent="0">
              <a:buNone/>
            </a:pPr>
            <a:r>
              <a:rPr lang="en-US" dirty="0"/>
              <a:t>	A) From the standpoint of modern science, it seems obvious that we’re 	made of matter </a:t>
            </a:r>
          </a:p>
          <a:p>
            <a:pPr marL="4572" lvl="1" indent="0">
              <a:buNone/>
            </a:pPr>
            <a:r>
              <a:rPr lang="en-US" dirty="0"/>
              <a:t>	B) From the standpoint of our own conscious experiences, it seems 	implausible to think we’re made of matter</a:t>
            </a:r>
          </a:p>
          <a:p>
            <a:pPr marL="4572" lvl="1" indent="0">
              <a:buNone/>
            </a:pPr>
            <a:r>
              <a:rPr lang="en-US" dirty="0"/>
              <a:t>	Sellars (scientific image vs. manifest image) </a:t>
            </a:r>
          </a:p>
          <a:p>
            <a:pPr marL="4572" lvl="1" indent="0">
              <a:buNone/>
            </a:pPr>
            <a:r>
              <a:rPr lang="en-US" dirty="0"/>
              <a:t>		</a:t>
            </a:r>
            <a:r>
              <a:rPr lang="en-US" sz="2000" i="1" dirty="0"/>
              <a:t>What science tells us about the world vs. what our experiences tell us</a:t>
            </a:r>
          </a:p>
          <a:p>
            <a:pPr marL="4572" lvl="1" indent="0">
              <a:buNone/>
            </a:pPr>
            <a:endParaRPr lang="en-US" i="1" dirty="0"/>
          </a:p>
        </p:txBody>
      </p:sp>
      <p:pic>
        <p:nvPicPr>
          <p:cNvPr id="4" name="Picture 6" descr="The Idea of the Brain&amp;#39; explores the evolution of neuroscience | Science News">
            <a:extLst>
              <a:ext uri="{FF2B5EF4-FFF2-40B4-BE49-F238E27FC236}">
                <a16:creationId xmlns:a16="http://schemas.microsoft.com/office/drawing/2014/main" id="{8DA3FBEF-AD98-4CFC-BCCA-7A28031B92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27984" y="499533"/>
            <a:ext cx="3561348" cy="20058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2133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FFEC1D-25C8-4CAD-87FC-4715E9E17E72}"/>
              </a:ext>
            </a:extLst>
          </p:cNvPr>
          <p:cNvSpPr>
            <a:spLocks noGrp="1"/>
          </p:cNvSpPr>
          <p:nvPr>
            <p:ph type="title"/>
          </p:nvPr>
        </p:nvSpPr>
        <p:spPr/>
        <p:txBody>
          <a:bodyPr/>
          <a:lstStyle/>
          <a:p>
            <a:r>
              <a:rPr lang="en-US" dirty="0"/>
              <a:t>Multiple realization</a:t>
            </a:r>
          </a:p>
        </p:txBody>
      </p:sp>
      <p:sp>
        <p:nvSpPr>
          <p:cNvPr id="3" name="Content Placeholder 2">
            <a:extLst>
              <a:ext uri="{FF2B5EF4-FFF2-40B4-BE49-F238E27FC236}">
                <a16:creationId xmlns:a16="http://schemas.microsoft.com/office/drawing/2014/main" id="{C0C8ABEC-B4A1-4704-A51C-74E0995C766E}"/>
              </a:ext>
            </a:extLst>
          </p:cNvPr>
          <p:cNvSpPr>
            <a:spLocks noGrp="1"/>
          </p:cNvSpPr>
          <p:nvPr>
            <p:ph idx="1"/>
          </p:nvPr>
        </p:nvSpPr>
        <p:spPr>
          <a:xfrm>
            <a:off x="315930" y="2084705"/>
            <a:ext cx="10753725" cy="4609710"/>
          </a:xfrm>
        </p:spPr>
        <p:txBody>
          <a:bodyPr>
            <a:normAutofit lnSpcReduction="10000"/>
          </a:bodyPr>
          <a:lstStyle/>
          <a:p>
            <a:r>
              <a:rPr lang="en-US" dirty="0"/>
              <a:t>What if aliens feel pain by way of some radically different physical mechanisms? </a:t>
            </a:r>
          </a:p>
          <a:p>
            <a:pPr lvl="1"/>
            <a:r>
              <a:rPr lang="en-US" dirty="0"/>
              <a:t>Neural structures very different than those found here</a:t>
            </a:r>
          </a:p>
          <a:p>
            <a:pPr lvl="1"/>
            <a:r>
              <a:rPr lang="en-US" dirty="0"/>
              <a:t>Perhaps they feel pain without even having a brain or central nervous system</a:t>
            </a:r>
          </a:p>
          <a:p>
            <a:r>
              <a:rPr lang="en-US" dirty="0"/>
              <a:t>If true, you would have different ways to </a:t>
            </a:r>
            <a:r>
              <a:rPr lang="en-US" b="1" dirty="0"/>
              <a:t>realize </a:t>
            </a:r>
            <a:r>
              <a:rPr lang="en-US" dirty="0"/>
              <a:t>mental states</a:t>
            </a:r>
          </a:p>
          <a:p>
            <a:pPr lvl="1"/>
            <a:r>
              <a:rPr lang="en-US" dirty="0"/>
              <a:t>The </a:t>
            </a:r>
            <a:r>
              <a:rPr lang="en-US" b="1" dirty="0"/>
              <a:t>multiple realization </a:t>
            </a:r>
            <a:r>
              <a:rPr lang="en-US" dirty="0"/>
              <a:t>hypothesis</a:t>
            </a:r>
          </a:p>
          <a:p>
            <a:r>
              <a:rPr lang="en-US" dirty="0"/>
              <a:t>If the multiple realization hypothesis is true, then identity theory is false</a:t>
            </a:r>
          </a:p>
          <a:p>
            <a:pPr lvl="1"/>
            <a:r>
              <a:rPr lang="en-US" dirty="0"/>
              <a:t>Pain wouldn’t be identical to C-fibers</a:t>
            </a:r>
          </a:p>
          <a:p>
            <a:pPr lvl="1"/>
            <a:r>
              <a:rPr lang="en-US" dirty="0"/>
              <a:t>Pain would be multiply-realized</a:t>
            </a:r>
          </a:p>
          <a:p>
            <a:pPr lvl="1"/>
            <a:r>
              <a:rPr lang="en-US" dirty="0"/>
              <a:t>But there is still something in common between all creatures that feel pain</a:t>
            </a:r>
          </a:p>
          <a:p>
            <a:pPr lvl="2"/>
            <a:r>
              <a:rPr lang="en-US" dirty="0"/>
              <a:t>Suggests a theory of mind that has more generality </a:t>
            </a:r>
          </a:p>
        </p:txBody>
      </p:sp>
      <p:pic>
        <p:nvPicPr>
          <p:cNvPr id="1026" name="Picture 2" descr="Image result for alien">
            <a:extLst>
              <a:ext uri="{FF2B5EF4-FFF2-40B4-BE49-F238E27FC236}">
                <a16:creationId xmlns:a16="http://schemas.microsoft.com/office/drawing/2014/main" id="{D8A05B2F-9DEA-4B8C-8095-A3DD4DF7B96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56239" y="2748337"/>
            <a:ext cx="2115680" cy="132602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How depictions of aliens have evolved - CNN Style">
            <a:extLst>
              <a:ext uri="{FF2B5EF4-FFF2-40B4-BE49-F238E27FC236}">
                <a16:creationId xmlns:a16="http://schemas.microsoft.com/office/drawing/2014/main" id="{D079DDCF-427E-40F1-84BB-EDBE655BAA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45461" y="0"/>
            <a:ext cx="3246539" cy="18261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2506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D8C013-F4D2-44A9-B8A2-7BC1B14DB5B2}"/>
              </a:ext>
            </a:extLst>
          </p:cNvPr>
          <p:cNvSpPr>
            <a:spLocks noGrp="1"/>
          </p:cNvSpPr>
          <p:nvPr>
            <p:ph type="title"/>
          </p:nvPr>
        </p:nvSpPr>
        <p:spPr/>
        <p:txBody>
          <a:bodyPr/>
          <a:lstStyle/>
          <a:p>
            <a:r>
              <a:rPr lang="en-US" dirty="0"/>
              <a:t>Evidence for multiple realization thesis</a:t>
            </a:r>
          </a:p>
        </p:txBody>
      </p:sp>
      <p:sp>
        <p:nvSpPr>
          <p:cNvPr id="3" name="Content Placeholder 2">
            <a:extLst>
              <a:ext uri="{FF2B5EF4-FFF2-40B4-BE49-F238E27FC236}">
                <a16:creationId xmlns:a16="http://schemas.microsoft.com/office/drawing/2014/main" id="{4106BD28-3686-413C-8B48-CC172732AE44}"/>
              </a:ext>
            </a:extLst>
          </p:cNvPr>
          <p:cNvSpPr>
            <a:spLocks noGrp="1"/>
          </p:cNvSpPr>
          <p:nvPr>
            <p:ph idx="1"/>
          </p:nvPr>
        </p:nvSpPr>
        <p:spPr>
          <a:xfrm>
            <a:off x="657224" y="1969735"/>
            <a:ext cx="11448090" cy="3766185"/>
          </a:xfrm>
        </p:spPr>
        <p:txBody>
          <a:bodyPr/>
          <a:lstStyle/>
          <a:p>
            <a:r>
              <a:rPr lang="en-US" dirty="0"/>
              <a:t>Aliens and future robots are merely hypothetical confirmations of the multiple realization hypothesis</a:t>
            </a:r>
          </a:p>
          <a:p>
            <a:r>
              <a:rPr lang="en-US" dirty="0"/>
              <a:t>The philosopher Hilary Putnam argues that there are real world examples: </a:t>
            </a:r>
          </a:p>
          <a:p>
            <a:r>
              <a:rPr lang="en-US" dirty="0"/>
              <a:t>P1. Other animals probably feel pain (e.g. octopuses)</a:t>
            </a:r>
          </a:p>
          <a:p>
            <a:r>
              <a:rPr lang="en-US" dirty="0"/>
              <a:t>P2. But not all animals that feel pain have brains like ours (same pain, different brain)</a:t>
            </a:r>
          </a:p>
          <a:p>
            <a:r>
              <a:rPr lang="en-US" dirty="0"/>
              <a:t>C. Therefore, pain is not identical to some type of brain state</a:t>
            </a:r>
          </a:p>
          <a:p>
            <a:pPr lvl="1"/>
            <a:r>
              <a:rPr lang="en-US" dirty="0"/>
              <a:t>Identity theory is false </a:t>
            </a:r>
          </a:p>
          <a:p>
            <a:endParaRPr lang="en-US" dirty="0"/>
          </a:p>
          <a:p>
            <a:pPr marL="0" indent="0">
              <a:buNone/>
            </a:pPr>
            <a:endParaRPr lang="en-US" dirty="0"/>
          </a:p>
        </p:txBody>
      </p:sp>
      <p:pic>
        <p:nvPicPr>
          <p:cNvPr id="6146" name="Picture 2" descr="Image result for octopus">
            <a:extLst>
              <a:ext uri="{FF2B5EF4-FFF2-40B4-BE49-F238E27FC236}">
                <a16:creationId xmlns:a16="http://schemas.microsoft.com/office/drawing/2014/main" id="{8D7CD342-0E71-4B50-8373-71AB9AF0B0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99226" y="4896851"/>
            <a:ext cx="3271513" cy="1840226"/>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Image result for pain in the brain">
            <a:extLst>
              <a:ext uri="{FF2B5EF4-FFF2-40B4-BE49-F238E27FC236}">
                <a16:creationId xmlns:a16="http://schemas.microsoft.com/office/drawing/2014/main" id="{27D03317-6581-4F95-A9A0-ECEC869985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56511" y="4234709"/>
            <a:ext cx="2956230" cy="26005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7869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CA128A-28DC-4BEA-A844-7EE2001A69E7}"/>
              </a:ext>
            </a:extLst>
          </p:cNvPr>
          <p:cNvSpPr>
            <a:spLocks noGrp="1"/>
          </p:cNvSpPr>
          <p:nvPr>
            <p:ph type="title"/>
          </p:nvPr>
        </p:nvSpPr>
        <p:spPr/>
        <p:txBody>
          <a:bodyPr/>
          <a:lstStyle/>
          <a:p>
            <a:r>
              <a:rPr lang="en-US" dirty="0"/>
              <a:t>Responses to the threat of multiple realization</a:t>
            </a:r>
          </a:p>
        </p:txBody>
      </p:sp>
      <p:sp>
        <p:nvSpPr>
          <p:cNvPr id="3" name="Content Placeholder 2">
            <a:extLst>
              <a:ext uri="{FF2B5EF4-FFF2-40B4-BE49-F238E27FC236}">
                <a16:creationId xmlns:a16="http://schemas.microsoft.com/office/drawing/2014/main" id="{69386CDC-4076-4C35-A50C-EADD1F63CD46}"/>
              </a:ext>
            </a:extLst>
          </p:cNvPr>
          <p:cNvSpPr>
            <a:spLocks noGrp="1"/>
          </p:cNvSpPr>
          <p:nvPr>
            <p:ph idx="1"/>
          </p:nvPr>
        </p:nvSpPr>
        <p:spPr/>
        <p:txBody>
          <a:bodyPr/>
          <a:lstStyle/>
          <a:p>
            <a:r>
              <a:rPr lang="en-US" dirty="0"/>
              <a:t>Identity theorists: There are no compelling examples in the real world</a:t>
            </a:r>
          </a:p>
          <a:p>
            <a:pPr lvl="1"/>
            <a:r>
              <a:rPr lang="en-US" dirty="0"/>
              <a:t>Empirical question whether multiple realization is possible</a:t>
            </a:r>
          </a:p>
          <a:p>
            <a:pPr lvl="1"/>
            <a:r>
              <a:rPr lang="en-US" dirty="0"/>
              <a:t>Philosophers cannot settle this dispute in the armchair</a:t>
            </a:r>
          </a:p>
          <a:p>
            <a:r>
              <a:rPr lang="en-US" dirty="0"/>
              <a:t>If some creature behaves like it’s in pain, but has a very different brain than ours, then we should infer that it is not actually experiencing pain</a:t>
            </a:r>
          </a:p>
        </p:txBody>
      </p:sp>
      <p:pic>
        <p:nvPicPr>
          <p:cNvPr id="2050" name="Picture 2" descr="Steamed Lobster Recipe">
            <a:extLst>
              <a:ext uri="{FF2B5EF4-FFF2-40B4-BE49-F238E27FC236}">
                <a16:creationId xmlns:a16="http://schemas.microsoft.com/office/drawing/2014/main" id="{BA801BD3-E98E-4122-80C2-1640D2AFD2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58641" y="4216525"/>
            <a:ext cx="2655771" cy="265577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Diagram of the lobster brain, reconstructed from serial sections,... |  Download Scientific Diagram">
            <a:extLst>
              <a:ext uri="{FF2B5EF4-FFF2-40B4-BE49-F238E27FC236}">
                <a16:creationId xmlns:a16="http://schemas.microsoft.com/office/drawing/2014/main" id="{D3165F97-28C6-4129-BDA1-618CCC1686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2362" y="4174656"/>
            <a:ext cx="2742681" cy="27395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8099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20E5D-3862-4891-932D-28A5FB225A35}"/>
              </a:ext>
            </a:extLst>
          </p:cNvPr>
          <p:cNvSpPr>
            <a:spLocks noGrp="1"/>
          </p:cNvSpPr>
          <p:nvPr>
            <p:ph type="title"/>
          </p:nvPr>
        </p:nvSpPr>
        <p:spPr/>
        <p:txBody>
          <a:bodyPr/>
          <a:lstStyle/>
          <a:p>
            <a:r>
              <a:rPr lang="en-US" dirty="0"/>
              <a:t>Functionalism at a glance</a:t>
            </a:r>
          </a:p>
        </p:txBody>
      </p:sp>
      <p:sp>
        <p:nvSpPr>
          <p:cNvPr id="3" name="Content Placeholder 2">
            <a:extLst>
              <a:ext uri="{FF2B5EF4-FFF2-40B4-BE49-F238E27FC236}">
                <a16:creationId xmlns:a16="http://schemas.microsoft.com/office/drawing/2014/main" id="{DF8F7A64-B1D9-4570-A988-C9BE5DA9AB6E}"/>
              </a:ext>
            </a:extLst>
          </p:cNvPr>
          <p:cNvSpPr>
            <a:spLocks noGrp="1"/>
          </p:cNvSpPr>
          <p:nvPr>
            <p:ph idx="1"/>
          </p:nvPr>
        </p:nvSpPr>
        <p:spPr>
          <a:xfrm>
            <a:off x="657224" y="2157731"/>
            <a:ext cx="10753725" cy="4346787"/>
          </a:xfrm>
        </p:spPr>
        <p:txBody>
          <a:bodyPr>
            <a:normAutofit lnSpcReduction="10000"/>
          </a:bodyPr>
          <a:lstStyle/>
          <a:p>
            <a:r>
              <a:rPr lang="en-US" dirty="0"/>
              <a:t>Def. the view that mental states and events are defined by their causal relations to other mental states, stimuli (inputs), and responses (outputs)</a:t>
            </a:r>
          </a:p>
          <a:p>
            <a:r>
              <a:rPr lang="en-US" dirty="0"/>
              <a:t>Most widely held theory of mind among cognitive scientists </a:t>
            </a:r>
          </a:p>
          <a:p>
            <a:pPr lvl="1"/>
            <a:r>
              <a:rPr lang="en-US" dirty="0"/>
              <a:t>Also very popular among philosophers</a:t>
            </a:r>
          </a:p>
          <a:p>
            <a:r>
              <a:rPr lang="en-US" dirty="0"/>
              <a:t>Developed by Hilary Putnam in the early 60’s </a:t>
            </a:r>
          </a:p>
          <a:p>
            <a:r>
              <a:rPr lang="en-US" dirty="0"/>
              <a:t>Functionalists do not specify what the mind is made up of </a:t>
            </a:r>
          </a:p>
          <a:p>
            <a:pPr lvl="1"/>
            <a:r>
              <a:rPr lang="en-US" dirty="0"/>
              <a:t>Mental states are given a </a:t>
            </a:r>
            <a:r>
              <a:rPr lang="en-US" i="1" dirty="0"/>
              <a:t>functional </a:t>
            </a:r>
            <a:r>
              <a:rPr lang="en-US" dirty="0"/>
              <a:t>description and defined by their causal roles (the effects they have on other parts of the system)</a:t>
            </a:r>
          </a:p>
          <a:p>
            <a:pPr lvl="1"/>
            <a:r>
              <a:rPr lang="en-US" dirty="0"/>
              <a:t>The mind is treated as a </a:t>
            </a:r>
            <a:r>
              <a:rPr lang="en-US" b="1" dirty="0"/>
              <a:t>black box</a:t>
            </a:r>
          </a:p>
          <a:p>
            <a:r>
              <a:rPr lang="en-US" dirty="0"/>
              <a:t>To understand how functionalists analyze minds and mental states, we should look at simpler cases</a:t>
            </a:r>
          </a:p>
        </p:txBody>
      </p:sp>
    </p:spTree>
    <p:extLst>
      <p:ext uri="{BB962C8B-B14F-4D97-AF65-F5344CB8AC3E}">
        <p14:creationId xmlns:p14="http://schemas.microsoft.com/office/powerpoint/2010/main" val="246511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F5EFE2-0E5F-49B7-9BDD-1F9F08D9C333}"/>
              </a:ext>
            </a:extLst>
          </p:cNvPr>
          <p:cNvSpPr>
            <a:spLocks noGrp="1"/>
          </p:cNvSpPr>
          <p:nvPr>
            <p:ph type="title"/>
          </p:nvPr>
        </p:nvSpPr>
        <p:spPr/>
        <p:txBody>
          <a:bodyPr/>
          <a:lstStyle/>
          <a:p>
            <a:r>
              <a:rPr lang="en-US" dirty="0"/>
              <a:t>Understanding machines</a:t>
            </a:r>
          </a:p>
        </p:txBody>
      </p:sp>
      <p:sp>
        <p:nvSpPr>
          <p:cNvPr id="3" name="Content Placeholder 2">
            <a:extLst>
              <a:ext uri="{FF2B5EF4-FFF2-40B4-BE49-F238E27FC236}">
                <a16:creationId xmlns:a16="http://schemas.microsoft.com/office/drawing/2014/main" id="{BAE66C93-CF6B-4149-A6A2-EDB0C5CC17DD}"/>
              </a:ext>
            </a:extLst>
          </p:cNvPr>
          <p:cNvSpPr>
            <a:spLocks noGrp="1"/>
          </p:cNvSpPr>
          <p:nvPr>
            <p:ph idx="1"/>
          </p:nvPr>
        </p:nvSpPr>
        <p:spPr>
          <a:xfrm>
            <a:off x="676656" y="2011680"/>
            <a:ext cx="10753725" cy="4346787"/>
          </a:xfrm>
        </p:spPr>
        <p:txBody>
          <a:bodyPr>
            <a:normAutofit lnSpcReduction="10000"/>
          </a:bodyPr>
          <a:lstStyle/>
          <a:p>
            <a:r>
              <a:rPr lang="en-US" dirty="0"/>
              <a:t>According to the mechanical mind thesis, mental phenomena can be understood as mechanisms or machines </a:t>
            </a:r>
          </a:p>
          <a:p>
            <a:r>
              <a:rPr lang="en-US" dirty="0"/>
              <a:t>To understand a machine, you need to understand what it does</a:t>
            </a:r>
          </a:p>
          <a:p>
            <a:pPr lvl="1"/>
            <a:r>
              <a:rPr lang="en-US" dirty="0"/>
              <a:t>What is it used for? </a:t>
            </a:r>
          </a:p>
          <a:p>
            <a:pPr lvl="1"/>
            <a:r>
              <a:rPr lang="en-US" dirty="0"/>
              <a:t>What does it do? </a:t>
            </a:r>
          </a:p>
          <a:p>
            <a:pPr marL="4572" lvl="1" indent="0">
              <a:buNone/>
            </a:pPr>
            <a:r>
              <a:rPr lang="en-US" dirty="0"/>
              <a:t> Rarely will you need to know what kinds of materials are used to make the machine</a:t>
            </a:r>
          </a:p>
          <a:p>
            <a:pPr marL="4572" lvl="1" indent="0">
              <a:buNone/>
            </a:pPr>
            <a:r>
              <a:rPr lang="en-US" dirty="0"/>
              <a:t>	Machine could be made from many kinds of materials</a:t>
            </a:r>
          </a:p>
          <a:p>
            <a:pPr marL="4572" lvl="1" indent="0">
              <a:buNone/>
            </a:pPr>
            <a:r>
              <a:rPr lang="en-US" dirty="0"/>
              <a:t>	More than one design plan could be used </a:t>
            </a:r>
          </a:p>
          <a:p>
            <a:pPr marL="4572" lvl="1" indent="0">
              <a:buNone/>
            </a:pPr>
            <a:r>
              <a:rPr lang="en-US" dirty="0"/>
              <a:t>Functional properties can be realized in more than one way</a:t>
            </a:r>
          </a:p>
          <a:p>
            <a:pPr marL="4572" lvl="1" indent="0">
              <a:buNone/>
            </a:pPr>
            <a:r>
              <a:rPr lang="en-US" dirty="0"/>
              <a:t>	Realized: made into a specific tangible object</a:t>
            </a:r>
          </a:p>
          <a:p>
            <a:pPr marL="4572" lvl="1" indent="0">
              <a:buNone/>
            </a:pPr>
            <a:r>
              <a:rPr lang="en-US" dirty="0"/>
              <a:t>	</a:t>
            </a:r>
            <a:r>
              <a:rPr lang="en-US" b="1" dirty="0"/>
              <a:t>Multiply realizable </a:t>
            </a:r>
            <a:r>
              <a:rPr lang="en-US" dirty="0"/>
              <a:t>	</a:t>
            </a:r>
          </a:p>
        </p:txBody>
      </p:sp>
    </p:spTree>
    <p:extLst>
      <p:ext uri="{BB962C8B-B14F-4D97-AF65-F5344CB8AC3E}">
        <p14:creationId xmlns:p14="http://schemas.microsoft.com/office/powerpoint/2010/main" val="12189069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0B7480-2EA1-4C33-8F10-4E4ACABCFE65}"/>
              </a:ext>
            </a:extLst>
          </p:cNvPr>
          <p:cNvSpPr>
            <a:spLocks noGrp="1"/>
          </p:cNvSpPr>
          <p:nvPr>
            <p:ph type="title"/>
          </p:nvPr>
        </p:nvSpPr>
        <p:spPr>
          <a:xfrm>
            <a:off x="1720470" y="620739"/>
            <a:ext cx="8911687" cy="1280890"/>
          </a:xfrm>
        </p:spPr>
        <p:txBody>
          <a:bodyPr>
            <a:normAutofit fontScale="90000"/>
          </a:bodyPr>
          <a:lstStyle/>
          <a:p>
            <a:r>
              <a:rPr lang="en-US" dirty="0"/>
              <a:t>How fans and mouse traps work</a:t>
            </a:r>
          </a:p>
        </p:txBody>
      </p:sp>
      <p:sp>
        <p:nvSpPr>
          <p:cNvPr id="3" name="Content Placeholder 2">
            <a:extLst>
              <a:ext uri="{FF2B5EF4-FFF2-40B4-BE49-F238E27FC236}">
                <a16:creationId xmlns:a16="http://schemas.microsoft.com/office/drawing/2014/main" id="{3A611BD6-1834-4245-B26B-FDE753186F34}"/>
              </a:ext>
            </a:extLst>
          </p:cNvPr>
          <p:cNvSpPr>
            <a:spLocks noGrp="1"/>
          </p:cNvSpPr>
          <p:nvPr>
            <p:ph idx="1"/>
          </p:nvPr>
        </p:nvSpPr>
        <p:spPr>
          <a:xfrm>
            <a:off x="600669" y="1855365"/>
            <a:ext cx="10105020" cy="4855029"/>
          </a:xfrm>
        </p:spPr>
        <p:txBody>
          <a:bodyPr>
            <a:normAutofit lnSpcReduction="10000"/>
          </a:bodyPr>
          <a:lstStyle/>
          <a:p>
            <a:r>
              <a:rPr lang="en-US" dirty="0"/>
              <a:t>To understand how a fan works, you don’t need to know whether it’s made of plastic or metal</a:t>
            </a:r>
          </a:p>
          <a:p>
            <a:r>
              <a:rPr lang="en-US" dirty="0"/>
              <a:t>Specify the functional properties (what the things does) without</a:t>
            </a:r>
            <a:br>
              <a:rPr lang="en-US" dirty="0"/>
            </a:br>
            <a:r>
              <a:rPr lang="en-US" dirty="0"/>
              <a:t>saying anything about physical properties</a:t>
            </a:r>
          </a:p>
          <a:p>
            <a:r>
              <a:rPr lang="en-US" dirty="0"/>
              <a:t>You can talk about the mechanisms or parts</a:t>
            </a:r>
            <a:br>
              <a:rPr lang="en-US" dirty="0"/>
            </a:br>
            <a:r>
              <a:rPr lang="en-US" dirty="0"/>
              <a:t>in the abstract (you have a lever and some bait)</a:t>
            </a:r>
          </a:p>
          <a:p>
            <a:r>
              <a:rPr lang="en-US" dirty="0"/>
              <a:t>Mouse traps</a:t>
            </a:r>
          </a:p>
          <a:p>
            <a:pPr lvl="1"/>
            <a:r>
              <a:rPr lang="en-US" dirty="0"/>
              <a:t>Function: trapping mice</a:t>
            </a:r>
          </a:p>
          <a:p>
            <a:pPr lvl="1"/>
            <a:r>
              <a:rPr lang="en-US" dirty="0"/>
              <a:t>Different designs </a:t>
            </a:r>
          </a:p>
          <a:p>
            <a:pPr lvl="2"/>
            <a:r>
              <a:rPr lang="en-US" dirty="0"/>
              <a:t>Glue trap vs. Spring trap</a:t>
            </a:r>
          </a:p>
          <a:p>
            <a:r>
              <a:rPr lang="en-US" dirty="0"/>
              <a:t>Function of a fan (causal role): to move air around</a:t>
            </a:r>
          </a:p>
          <a:p>
            <a:pPr lvl="1"/>
            <a:r>
              <a:rPr lang="en-US" dirty="0"/>
              <a:t>Different kinds of fans (paper fan, box fan, ceiling fan)</a:t>
            </a:r>
          </a:p>
          <a:p>
            <a:pPr lvl="1"/>
            <a:r>
              <a:rPr lang="en-US" dirty="0"/>
              <a:t>Made of different materials (plastic, metal)</a:t>
            </a:r>
          </a:p>
        </p:txBody>
      </p:sp>
      <p:pic>
        <p:nvPicPr>
          <p:cNvPr id="5122" name="Picture 2" descr="Image result for mouse traps">
            <a:extLst>
              <a:ext uri="{FF2B5EF4-FFF2-40B4-BE49-F238E27FC236}">
                <a16:creationId xmlns:a16="http://schemas.microsoft.com/office/drawing/2014/main" id="{4D6A96C1-01FD-4EE3-B81E-0B053698DD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98130" y="3019316"/>
            <a:ext cx="4293870" cy="27119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91159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2EFA02-D4F6-43F2-9758-B5CE38E94F26}"/>
              </a:ext>
            </a:extLst>
          </p:cNvPr>
          <p:cNvSpPr>
            <a:spLocks noGrp="1"/>
          </p:cNvSpPr>
          <p:nvPr>
            <p:ph type="title"/>
          </p:nvPr>
        </p:nvSpPr>
        <p:spPr>
          <a:xfrm>
            <a:off x="676656" y="353482"/>
            <a:ext cx="10772775" cy="1658198"/>
          </a:xfrm>
        </p:spPr>
        <p:txBody>
          <a:bodyPr/>
          <a:lstStyle/>
          <a:p>
            <a:r>
              <a:rPr lang="en-US" dirty="0"/>
              <a:t>Understanding the machine</a:t>
            </a:r>
          </a:p>
        </p:txBody>
      </p:sp>
      <p:sp>
        <p:nvSpPr>
          <p:cNvPr id="3" name="Content Placeholder 2">
            <a:extLst>
              <a:ext uri="{FF2B5EF4-FFF2-40B4-BE49-F238E27FC236}">
                <a16:creationId xmlns:a16="http://schemas.microsoft.com/office/drawing/2014/main" id="{39F4D175-6EA3-494B-B19B-9749B28E3A95}"/>
              </a:ext>
            </a:extLst>
          </p:cNvPr>
          <p:cNvSpPr>
            <a:spLocks noGrp="1"/>
          </p:cNvSpPr>
          <p:nvPr>
            <p:ph idx="1"/>
          </p:nvPr>
        </p:nvSpPr>
        <p:spPr>
          <a:xfrm>
            <a:off x="676656" y="2242499"/>
            <a:ext cx="10753725" cy="3766185"/>
          </a:xfrm>
        </p:spPr>
        <p:txBody>
          <a:bodyPr>
            <a:normAutofit lnSpcReduction="10000"/>
          </a:bodyPr>
          <a:lstStyle/>
          <a:p>
            <a:r>
              <a:rPr lang="en-US" dirty="0"/>
              <a:t>Don’t need to know whether it was made of aluminum, steel, or brass</a:t>
            </a:r>
          </a:p>
          <a:p>
            <a:pPr lvl="1"/>
            <a:r>
              <a:rPr lang="en-US" dirty="0"/>
              <a:t>Don’t need to know if the thermostat is realized by liquid mercury or a silicon chip</a:t>
            </a:r>
          </a:p>
          <a:p>
            <a:pPr lvl="1"/>
            <a:r>
              <a:rPr lang="en-US" dirty="0"/>
              <a:t>We can abstract away from what it’s made of and still understand what it is</a:t>
            </a:r>
          </a:p>
          <a:p>
            <a:r>
              <a:rPr lang="en-US" dirty="0"/>
              <a:t>Functionalists argue that this is the best way forward for understanding the mind</a:t>
            </a:r>
          </a:p>
          <a:p>
            <a:pPr lvl="1"/>
            <a:r>
              <a:rPr lang="en-US" dirty="0"/>
              <a:t>Metaphysical questions can be sidestepped (physical or nonphysical substance?)</a:t>
            </a:r>
          </a:p>
          <a:p>
            <a:pPr lvl="1"/>
            <a:r>
              <a:rPr lang="en-US" dirty="0"/>
              <a:t>Functional analysis of mental phenomena (what do they do?) should be the goal of cognitive science</a:t>
            </a:r>
          </a:p>
          <a:p>
            <a:pPr lvl="2"/>
            <a:r>
              <a:rPr lang="en-US" dirty="0"/>
              <a:t>Analysis should be true, whether the mind turns out to be physical or nonphysical</a:t>
            </a:r>
          </a:p>
        </p:txBody>
      </p:sp>
    </p:spTree>
    <p:extLst>
      <p:ext uri="{BB962C8B-B14F-4D97-AF65-F5344CB8AC3E}">
        <p14:creationId xmlns:p14="http://schemas.microsoft.com/office/powerpoint/2010/main" val="1701624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42476F-99D1-432A-A70D-06D9545C7B4C}"/>
              </a:ext>
            </a:extLst>
          </p:cNvPr>
          <p:cNvSpPr>
            <a:spLocks noGrp="1"/>
          </p:cNvSpPr>
          <p:nvPr>
            <p:ph type="title"/>
          </p:nvPr>
        </p:nvSpPr>
        <p:spPr/>
        <p:txBody>
          <a:bodyPr/>
          <a:lstStyle/>
          <a:p>
            <a:r>
              <a:rPr lang="en-US" dirty="0">
                <a:solidFill>
                  <a:schemeClr val="accent6"/>
                </a:solidFill>
              </a:rPr>
              <a:t>Functionalism</a:t>
            </a:r>
          </a:p>
        </p:txBody>
      </p:sp>
      <p:sp>
        <p:nvSpPr>
          <p:cNvPr id="3" name="Content Placeholder 2">
            <a:extLst>
              <a:ext uri="{FF2B5EF4-FFF2-40B4-BE49-F238E27FC236}">
                <a16:creationId xmlns:a16="http://schemas.microsoft.com/office/drawing/2014/main" id="{352A622A-82ED-4A96-94C7-B8D9523882B6}"/>
              </a:ext>
            </a:extLst>
          </p:cNvPr>
          <p:cNvSpPr>
            <a:spLocks noGrp="1"/>
          </p:cNvSpPr>
          <p:nvPr>
            <p:ph idx="1"/>
          </p:nvPr>
        </p:nvSpPr>
        <p:spPr>
          <a:xfrm>
            <a:off x="676274" y="2157731"/>
            <a:ext cx="10753725" cy="3766185"/>
          </a:xfrm>
        </p:spPr>
        <p:txBody>
          <a:bodyPr>
            <a:normAutofit/>
          </a:bodyPr>
          <a:lstStyle/>
          <a:p>
            <a:pPr lvl="1"/>
            <a:r>
              <a:rPr lang="en-US" dirty="0"/>
              <a:t>Provides an account of what mental state terms mean (semantic claim)</a:t>
            </a:r>
          </a:p>
          <a:p>
            <a:r>
              <a:rPr lang="en-US" dirty="0"/>
              <a:t>Insight: in order to understand how the mind works, you don’t need to know what it’s made of</a:t>
            </a:r>
          </a:p>
          <a:p>
            <a:r>
              <a:rPr lang="en-US" dirty="0"/>
              <a:t>Need to know how the mind </a:t>
            </a:r>
            <a:r>
              <a:rPr lang="en-US" i="1" dirty="0"/>
              <a:t>functions</a:t>
            </a:r>
          </a:p>
          <a:p>
            <a:pPr lvl="1"/>
            <a:r>
              <a:rPr lang="en-US" dirty="0"/>
              <a:t>Functional roles for all mental states, mental capacities</a:t>
            </a:r>
          </a:p>
          <a:p>
            <a:pPr lvl="1"/>
            <a:r>
              <a:rPr lang="en-US" dirty="0"/>
              <a:t>What does each part of the mind </a:t>
            </a:r>
            <a:r>
              <a:rPr lang="en-US" i="1" dirty="0"/>
              <a:t>do</a:t>
            </a:r>
            <a:r>
              <a:rPr lang="en-US" dirty="0"/>
              <a:t>? What is the functional </a:t>
            </a:r>
            <a:r>
              <a:rPr lang="en-US" i="1" dirty="0"/>
              <a:t>role</a:t>
            </a:r>
            <a:r>
              <a:rPr lang="en-US" dirty="0"/>
              <a:t> of each mental state? </a:t>
            </a:r>
          </a:p>
          <a:p>
            <a:r>
              <a:rPr lang="en-US" dirty="0"/>
              <a:t>Black box model of the mind </a:t>
            </a:r>
          </a:p>
          <a:p>
            <a:pPr lvl="1"/>
            <a:r>
              <a:rPr lang="en-US" dirty="0"/>
              <a:t>Don’t need to know what’s inside the black box</a:t>
            </a:r>
          </a:p>
        </p:txBody>
      </p:sp>
    </p:spTree>
    <p:extLst>
      <p:ext uri="{BB962C8B-B14F-4D97-AF65-F5344CB8AC3E}">
        <p14:creationId xmlns:p14="http://schemas.microsoft.com/office/powerpoint/2010/main" val="1472424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98542E-915E-4A39-98A7-E5BC95D594D7}"/>
              </a:ext>
            </a:extLst>
          </p:cNvPr>
          <p:cNvSpPr>
            <a:spLocks noGrp="1"/>
          </p:cNvSpPr>
          <p:nvPr>
            <p:ph type="title"/>
          </p:nvPr>
        </p:nvSpPr>
        <p:spPr/>
        <p:txBody>
          <a:bodyPr/>
          <a:lstStyle/>
          <a:p>
            <a:r>
              <a:rPr lang="en-US" dirty="0"/>
              <a:t>A functionalist account of pain</a:t>
            </a:r>
          </a:p>
        </p:txBody>
      </p:sp>
      <p:sp>
        <p:nvSpPr>
          <p:cNvPr id="3" name="Content Placeholder 2">
            <a:extLst>
              <a:ext uri="{FF2B5EF4-FFF2-40B4-BE49-F238E27FC236}">
                <a16:creationId xmlns:a16="http://schemas.microsoft.com/office/drawing/2014/main" id="{3CFB5726-5300-4F62-B924-4974C072A1B4}"/>
              </a:ext>
            </a:extLst>
          </p:cNvPr>
          <p:cNvSpPr>
            <a:spLocks noGrp="1"/>
          </p:cNvSpPr>
          <p:nvPr>
            <p:ph idx="1"/>
          </p:nvPr>
        </p:nvSpPr>
        <p:spPr>
          <a:xfrm>
            <a:off x="657224" y="2245144"/>
            <a:ext cx="10753725" cy="3766185"/>
          </a:xfrm>
        </p:spPr>
        <p:txBody>
          <a:bodyPr>
            <a:normAutofit fontScale="92500"/>
          </a:bodyPr>
          <a:lstStyle/>
          <a:p>
            <a:r>
              <a:rPr lang="en-US" dirty="0"/>
              <a:t>“a state that tends to be caused by bodily injury, to produce the belief that something is wrong with the body and the desire to be out of that state, to produce anxiety, and, in the absence of any stronger, conflicting desires, to cause wincing or moaning.”</a:t>
            </a:r>
          </a:p>
          <a:p>
            <a:r>
              <a:rPr lang="en-US" dirty="0"/>
              <a:t>For humans, suppose some kind of brain activity meets all of these conditions (e.g. C-fibers firing) </a:t>
            </a:r>
          </a:p>
          <a:p>
            <a:pPr lvl="1"/>
            <a:r>
              <a:rPr lang="en-US" dirty="0"/>
              <a:t>Pain is realized in the human brain via C-fibers firing (physical structures that instantiate pain)</a:t>
            </a:r>
          </a:p>
          <a:p>
            <a:pPr lvl="1"/>
            <a:r>
              <a:rPr lang="en-US" dirty="0"/>
              <a:t>Leaves open the possibility of multiple realizability </a:t>
            </a:r>
          </a:p>
          <a:p>
            <a:pPr lvl="1"/>
            <a:r>
              <a:rPr lang="en-US" dirty="0"/>
              <a:t>Some philosophers accept functionalism, but deny multiple reliability (Lewis)</a:t>
            </a:r>
          </a:p>
          <a:p>
            <a:pPr lvl="2"/>
            <a:r>
              <a:rPr lang="en-US" dirty="0"/>
              <a:t>Only one type of physical state that can exhibit this functional organization (the mammalian brain)</a:t>
            </a:r>
          </a:p>
          <a:p>
            <a:pPr lvl="1"/>
            <a:endParaRPr lang="en-US" dirty="0"/>
          </a:p>
        </p:txBody>
      </p:sp>
      <p:pic>
        <p:nvPicPr>
          <p:cNvPr id="5" name="Picture 4">
            <a:extLst>
              <a:ext uri="{FF2B5EF4-FFF2-40B4-BE49-F238E27FC236}">
                <a16:creationId xmlns:a16="http://schemas.microsoft.com/office/drawing/2014/main" id="{ABD3689A-F89A-4FCC-B258-FB6D3FEEDD12}"/>
              </a:ext>
            </a:extLst>
          </p:cNvPr>
          <p:cNvPicPr>
            <a:picLocks noChangeAspect="1"/>
          </p:cNvPicPr>
          <p:nvPr/>
        </p:nvPicPr>
        <p:blipFill>
          <a:blip r:embed="rId2"/>
          <a:stretch>
            <a:fillRect/>
          </a:stretch>
        </p:blipFill>
        <p:spPr>
          <a:xfrm>
            <a:off x="1581017" y="1928477"/>
            <a:ext cx="8626666" cy="4929523"/>
          </a:xfrm>
          <a:prstGeom prst="rect">
            <a:avLst/>
          </a:prstGeom>
        </p:spPr>
      </p:pic>
    </p:spTree>
    <p:extLst>
      <p:ext uri="{BB962C8B-B14F-4D97-AF65-F5344CB8AC3E}">
        <p14:creationId xmlns:p14="http://schemas.microsoft.com/office/powerpoint/2010/main" val="3153128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7192C7-744A-5878-F05F-FAB227519D75}"/>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BFB0A0A5-0642-7FB2-2241-F78BBD394960}"/>
              </a:ext>
            </a:extLst>
          </p:cNvPr>
          <p:cNvPicPr>
            <a:picLocks noGrp="1" noChangeAspect="1"/>
          </p:cNvPicPr>
          <p:nvPr>
            <p:ph idx="1"/>
          </p:nvPr>
        </p:nvPicPr>
        <p:blipFill>
          <a:blip r:embed="rId2"/>
          <a:stretch>
            <a:fillRect/>
          </a:stretch>
        </p:blipFill>
        <p:spPr>
          <a:xfrm>
            <a:off x="657223" y="0"/>
            <a:ext cx="10772775" cy="6850946"/>
          </a:xfrm>
          <a:prstGeom prst="rect">
            <a:avLst/>
          </a:prstGeom>
        </p:spPr>
      </p:pic>
    </p:spTree>
    <p:extLst>
      <p:ext uri="{BB962C8B-B14F-4D97-AF65-F5344CB8AC3E}">
        <p14:creationId xmlns:p14="http://schemas.microsoft.com/office/powerpoint/2010/main" val="6278884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FA3FDB-3BF9-413C-B360-601A690C29C9}"/>
              </a:ext>
            </a:extLst>
          </p:cNvPr>
          <p:cNvSpPr>
            <a:spLocks noGrp="1"/>
          </p:cNvSpPr>
          <p:nvPr>
            <p:ph type="title"/>
          </p:nvPr>
        </p:nvSpPr>
        <p:spPr/>
        <p:txBody>
          <a:bodyPr/>
          <a:lstStyle/>
          <a:p>
            <a:r>
              <a:rPr lang="en-US" dirty="0"/>
              <a:t>Theories of mind</a:t>
            </a:r>
          </a:p>
        </p:txBody>
      </p:sp>
      <p:sp>
        <p:nvSpPr>
          <p:cNvPr id="3" name="Content Placeholder 2">
            <a:extLst>
              <a:ext uri="{FF2B5EF4-FFF2-40B4-BE49-F238E27FC236}">
                <a16:creationId xmlns:a16="http://schemas.microsoft.com/office/drawing/2014/main" id="{E5BC6FA9-B622-4A29-B110-B5899D957D83}"/>
              </a:ext>
            </a:extLst>
          </p:cNvPr>
          <p:cNvSpPr>
            <a:spLocks noGrp="1"/>
          </p:cNvSpPr>
          <p:nvPr>
            <p:ph idx="1"/>
          </p:nvPr>
        </p:nvSpPr>
        <p:spPr>
          <a:xfrm>
            <a:off x="676656" y="2011680"/>
            <a:ext cx="10753725" cy="4677878"/>
          </a:xfrm>
        </p:spPr>
        <p:txBody>
          <a:bodyPr>
            <a:normAutofit/>
          </a:bodyPr>
          <a:lstStyle/>
          <a:p>
            <a:r>
              <a:rPr lang="en-US" dirty="0"/>
              <a:t>Dualism vs. Materialism </a:t>
            </a:r>
          </a:p>
          <a:p>
            <a:pPr lvl="1"/>
            <a:r>
              <a:rPr lang="en-US" dirty="0"/>
              <a:t>Tell us what kind of thing the mind is</a:t>
            </a:r>
          </a:p>
          <a:p>
            <a:pPr lvl="1"/>
            <a:r>
              <a:rPr lang="en-US" dirty="0"/>
              <a:t>Immaterial or Material </a:t>
            </a:r>
          </a:p>
          <a:p>
            <a:pPr marL="4572" lvl="1" indent="0">
              <a:buNone/>
            </a:pPr>
            <a:r>
              <a:rPr lang="en-US" dirty="0"/>
              <a:t> Interaction vs. Non-interaction (e.g. epiphenomenalism)</a:t>
            </a:r>
          </a:p>
          <a:p>
            <a:pPr marL="4572" lvl="1" indent="0">
              <a:buNone/>
            </a:pPr>
            <a:r>
              <a:rPr lang="en-US" dirty="0"/>
              <a:t>	Tells us more about the relation between the mind and the body </a:t>
            </a:r>
          </a:p>
          <a:p>
            <a:pPr marL="4572" lvl="1" indent="0">
              <a:buNone/>
            </a:pPr>
            <a:r>
              <a:rPr lang="en-US" dirty="0"/>
              <a:t>	Do they communicate with each other? </a:t>
            </a:r>
          </a:p>
          <a:p>
            <a:pPr marL="4572" lvl="1" indent="0">
              <a:buNone/>
            </a:pPr>
            <a:r>
              <a:rPr lang="en-US" dirty="0"/>
              <a:t>	If so, how? </a:t>
            </a:r>
          </a:p>
          <a:p>
            <a:pPr marL="4572" lvl="1" indent="0">
              <a:buNone/>
            </a:pPr>
            <a:r>
              <a:rPr lang="en-US" dirty="0"/>
              <a:t> Further questions: How do mental states represent? </a:t>
            </a:r>
          </a:p>
          <a:p>
            <a:pPr marL="4572" lvl="1" indent="0">
              <a:buNone/>
            </a:pPr>
            <a:r>
              <a:rPr lang="en-US" dirty="0"/>
              <a:t>	Problem of intentionality </a:t>
            </a:r>
          </a:p>
          <a:p>
            <a:pPr marL="4572" lvl="1" indent="0">
              <a:buNone/>
            </a:pPr>
            <a:r>
              <a:rPr lang="en-US" dirty="0"/>
              <a:t>	Note: This problem remains, even if we solve the mind-body problem!</a:t>
            </a:r>
          </a:p>
        </p:txBody>
      </p:sp>
    </p:spTree>
    <p:extLst>
      <p:ext uri="{BB962C8B-B14F-4D97-AF65-F5344CB8AC3E}">
        <p14:creationId xmlns:p14="http://schemas.microsoft.com/office/powerpoint/2010/main" val="10499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75925B8-38DD-E653-BBDE-62404D11C8DC}"/>
              </a:ext>
            </a:extLst>
          </p:cNvPr>
          <p:cNvSpPr>
            <a:spLocks noGrp="1"/>
          </p:cNvSpPr>
          <p:nvPr>
            <p:ph idx="1"/>
          </p:nvPr>
        </p:nvSpPr>
        <p:spPr/>
        <p:txBody>
          <a:bodyPr/>
          <a:lstStyle/>
          <a:p>
            <a:endParaRPr lang="en-US"/>
          </a:p>
        </p:txBody>
      </p:sp>
      <p:pic>
        <p:nvPicPr>
          <p:cNvPr id="1026" name="Picture 2">
            <a:extLst>
              <a:ext uri="{FF2B5EF4-FFF2-40B4-BE49-F238E27FC236}">
                <a16:creationId xmlns:a16="http://schemas.microsoft.com/office/drawing/2014/main" id="{543B1D59-64CB-DD56-78FE-98408F3427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11188"/>
            <a:ext cx="12192000" cy="56340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939631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7D2936-5CC6-4652-AB52-8FFFB5406B31}"/>
              </a:ext>
            </a:extLst>
          </p:cNvPr>
          <p:cNvSpPr>
            <a:spLocks noGrp="1"/>
          </p:cNvSpPr>
          <p:nvPr>
            <p:ph type="title"/>
          </p:nvPr>
        </p:nvSpPr>
        <p:spPr/>
        <p:txBody>
          <a:bodyPr/>
          <a:lstStyle/>
          <a:p>
            <a:r>
              <a:rPr lang="en-US" dirty="0">
                <a:solidFill>
                  <a:schemeClr val="accent6"/>
                </a:solidFill>
              </a:rPr>
              <a:t>Functionalism and Multiple realization</a:t>
            </a:r>
          </a:p>
        </p:txBody>
      </p:sp>
      <p:sp>
        <p:nvSpPr>
          <p:cNvPr id="3" name="Content Placeholder 2">
            <a:extLst>
              <a:ext uri="{FF2B5EF4-FFF2-40B4-BE49-F238E27FC236}">
                <a16:creationId xmlns:a16="http://schemas.microsoft.com/office/drawing/2014/main" id="{9A9114A4-4774-45E2-9AA0-E3187887C73B}"/>
              </a:ext>
            </a:extLst>
          </p:cNvPr>
          <p:cNvSpPr>
            <a:spLocks noGrp="1"/>
          </p:cNvSpPr>
          <p:nvPr>
            <p:ph idx="1"/>
          </p:nvPr>
        </p:nvSpPr>
        <p:spPr>
          <a:xfrm>
            <a:off x="676274" y="1969124"/>
            <a:ext cx="10753725" cy="4888876"/>
          </a:xfrm>
        </p:spPr>
        <p:txBody>
          <a:bodyPr>
            <a:normAutofit/>
          </a:bodyPr>
          <a:lstStyle/>
          <a:p>
            <a:endParaRPr lang="en-US" dirty="0"/>
          </a:p>
          <a:p>
            <a:r>
              <a:rPr lang="en-US" dirty="0"/>
              <a:t>Fodor: just like artifacts, mental states are probably multiply realizable </a:t>
            </a:r>
          </a:p>
          <a:p>
            <a:pPr lvl="1"/>
            <a:r>
              <a:rPr lang="en-US" dirty="0"/>
              <a:t>Possible that mental states are </a:t>
            </a:r>
            <a:r>
              <a:rPr lang="en-US" i="1" dirty="0"/>
              <a:t>realized</a:t>
            </a:r>
            <a:r>
              <a:rPr lang="en-US" dirty="0"/>
              <a:t> by multiple physical systems that differ from one another</a:t>
            </a:r>
          </a:p>
          <a:p>
            <a:pPr lvl="2"/>
            <a:r>
              <a:rPr lang="en-US" dirty="0"/>
              <a:t>Carbon based brain</a:t>
            </a:r>
          </a:p>
          <a:p>
            <a:pPr lvl="2"/>
            <a:r>
              <a:rPr lang="en-US" dirty="0"/>
              <a:t>Silicon based brain</a:t>
            </a:r>
          </a:p>
          <a:p>
            <a:r>
              <a:rPr lang="en-US" dirty="0"/>
              <a:t>The possibility of multiple realizability is a problem for identity theory, but is welcomed by functionalism </a:t>
            </a:r>
          </a:p>
          <a:p>
            <a:pPr lvl="1"/>
            <a:r>
              <a:rPr lang="en-US" dirty="0"/>
              <a:t>If there is more than one way to realize pain, then pain isn’t identical to any one type of physical state </a:t>
            </a:r>
          </a:p>
          <a:p>
            <a:pPr lvl="1"/>
            <a:r>
              <a:rPr lang="en-US" dirty="0"/>
              <a:t>The black box diagram captures this</a:t>
            </a:r>
          </a:p>
          <a:p>
            <a:pPr lvl="2"/>
            <a:r>
              <a:rPr lang="en-US" dirty="0"/>
              <a:t>Offers an accurate description of the functional roles for any being undergoing that mental state</a:t>
            </a:r>
          </a:p>
        </p:txBody>
      </p:sp>
    </p:spTree>
    <p:extLst>
      <p:ext uri="{BB962C8B-B14F-4D97-AF65-F5344CB8AC3E}">
        <p14:creationId xmlns:p14="http://schemas.microsoft.com/office/powerpoint/2010/main" val="3504109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09215-A1F9-4657-87A9-E91376C18E8E}"/>
              </a:ext>
            </a:extLst>
          </p:cNvPr>
          <p:cNvSpPr>
            <a:spLocks noGrp="1"/>
          </p:cNvSpPr>
          <p:nvPr>
            <p:ph type="title"/>
          </p:nvPr>
        </p:nvSpPr>
        <p:spPr/>
        <p:txBody>
          <a:bodyPr/>
          <a:lstStyle/>
          <a:p>
            <a:r>
              <a:rPr lang="en-US" dirty="0"/>
              <a:t>Real world application</a:t>
            </a:r>
          </a:p>
        </p:txBody>
      </p:sp>
      <p:sp>
        <p:nvSpPr>
          <p:cNvPr id="3" name="Content Placeholder 2">
            <a:extLst>
              <a:ext uri="{FF2B5EF4-FFF2-40B4-BE49-F238E27FC236}">
                <a16:creationId xmlns:a16="http://schemas.microsoft.com/office/drawing/2014/main" id="{4A7525F1-50CD-408C-AC5F-797CDFE683C3}"/>
              </a:ext>
            </a:extLst>
          </p:cNvPr>
          <p:cNvSpPr>
            <a:spLocks noGrp="1"/>
          </p:cNvSpPr>
          <p:nvPr>
            <p:ph idx="1"/>
          </p:nvPr>
        </p:nvSpPr>
        <p:spPr/>
        <p:txBody>
          <a:bodyPr/>
          <a:lstStyle/>
          <a:p>
            <a:r>
              <a:rPr lang="en-US" dirty="0"/>
              <a:t>Do fish feel pain?</a:t>
            </a:r>
          </a:p>
          <a:p>
            <a:r>
              <a:rPr lang="en-US" dirty="0"/>
              <a:t>Neuroscientist: Brian Key: Nope. Brains aren’t similar enough to our own</a:t>
            </a:r>
          </a:p>
          <a:p>
            <a:r>
              <a:rPr lang="en-US" dirty="0"/>
              <a:t>Philosopher Peter Godfrey-Smith: Can’t rule out multiple realization thesis</a:t>
            </a:r>
          </a:p>
          <a:p>
            <a:r>
              <a:rPr lang="en-US" dirty="0"/>
              <a:t>Fish brains might carry out the function of feeling pain some other way</a:t>
            </a:r>
          </a:p>
          <a:p>
            <a:pPr lvl="1"/>
            <a:r>
              <a:rPr lang="en-US" dirty="0"/>
              <a:t>Functional roles carried out by different neurological structures (same mental state, different brain)</a:t>
            </a:r>
          </a:p>
          <a:p>
            <a:pPr marL="0" indent="0">
              <a:buNone/>
            </a:pPr>
            <a:endParaRPr lang="en-US" dirty="0"/>
          </a:p>
        </p:txBody>
      </p:sp>
      <p:pic>
        <p:nvPicPr>
          <p:cNvPr id="3074" name="Picture 2" descr="Image result for fish brain">
            <a:extLst>
              <a:ext uri="{FF2B5EF4-FFF2-40B4-BE49-F238E27FC236}">
                <a16:creationId xmlns:a16="http://schemas.microsoft.com/office/drawing/2014/main" id="{F39E0BA2-72D2-4884-95CD-CA9BEAEBDD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20414" y="4700270"/>
            <a:ext cx="5734050" cy="244792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64690F3F-8FAE-4DA3-AAE7-F378A30FB6E2}"/>
              </a:ext>
            </a:extLst>
          </p:cNvPr>
          <p:cNvPicPr>
            <a:picLocks noChangeAspect="1"/>
          </p:cNvPicPr>
          <p:nvPr/>
        </p:nvPicPr>
        <p:blipFill>
          <a:blip r:embed="rId3"/>
          <a:stretch>
            <a:fillRect/>
          </a:stretch>
        </p:blipFill>
        <p:spPr>
          <a:xfrm>
            <a:off x="9054464" y="4846971"/>
            <a:ext cx="3258130" cy="1861788"/>
          </a:xfrm>
          <a:prstGeom prst="rect">
            <a:avLst/>
          </a:prstGeom>
        </p:spPr>
      </p:pic>
    </p:spTree>
    <p:extLst>
      <p:ext uri="{BB962C8B-B14F-4D97-AF65-F5344CB8AC3E}">
        <p14:creationId xmlns:p14="http://schemas.microsoft.com/office/powerpoint/2010/main" val="743656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6E05A-9A50-4370-A7AE-166355D691E8}"/>
              </a:ext>
            </a:extLst>
          </p:cNvPr>
          <p:cNvSpPr>
            <a:spLocks noGrp="1"/>
          </p:cNvSpPr>
          <p:nvPr>
            <p:ph type="title"/>
          </p:nvPr>
        </p:nvSpPr>
        <p:spPr/>
        <p:txBody>
          <a:bodyPr/>
          <a:lstStyle/>
          <a:p>
            <a:r>
              <a:rPr lang="en-US" dirty="0"/>
              <a:t>Fish pain debate</a:t>
            </a:r>
          </a:p>
        </p:txBody>
      </p:sp>
      <p:sp>
        <p:nvSpPr>
          <p:cNvPr id="3" name="Content Placeholder 2">
            <a:extLst>
              <a:ext uri="{FF2B5EF4-FFF2-40B4-BE49-F238E27FC236}">
                <a16:creationId xmlns:a16="http://schemas.microsoft.com/office/drawing/2014/main" id="{17A0FA4E-5AEF-47EA-A3ED-8DE40F9C5192}"/>
              </a:ext>
            </a:extLst>
          </p:cNvPr>
          <p:cNvSpPr>
            <a:spLocks noGrp="1"/>
          </p:cNvSpPr>
          <p:nvPr>
            <p:ph idx="1"/>
          </p:nvPr>
        </p:nvSpPr>
        <p:spPr>
          <a:xfrm>
            <a:off x="657224" y="1922903"/>
            <a:ext cx="11246055" cy="4602184"/>
          </a:xfrm>
        </p:spPr>
        <p:txBody>
          <a:bodyPr>
            <a:normAutofit/>
          </a:bodyPr>
          <a:lstStyle/>
          <a:p>
            <a:r>
              <a:rPr lang="en-US" dirty="0"/>
              <a:t>Neuroscientists like Key are implicitly committing themselves to a type identity thesis about pain </a:t>
            </a:r>
          </a:p>
          <a:p>
            <a:pPr lvl="1"/>
            <a:r>
              <a:rPr lang="en-US" dirty="0"/>
              <a:t>In order to feel pain, you must have brain state X</a:t>
            </a:r>
          </a:p>
          <a:p>
            <a:r>
              <a:rPr lang="en-US" dirty="0"/>
              <a:t>Philosophers like Godfrey-Smith appealing to functionalist views of the mind</a:t>
            </a:r>
          </a:p>
          <a:p>
            <a:pPr lvl="1"/>
            <a:r>
              <a:rPr lang="en-US" dirty="0"/>
              <a:t>Multiple realization of pain</a:t>
            </a:r>
          </a:p>
          <a:p>
            <a:pPr lvl="1"/>
            <a:r>
              <a:rPr lang="en-US" dirty="0"/>
              <a:t>Pain in fish (brain state y) </a:t>
            </a:r>
          </a:p>
          <a:p>
            <a:pPr lvl="1"/>
            <a:r>
              <a:rPr lang="en-US" dirty="0"/>
              <a:t>Pain in humans (brain state x)</a:t>
            </a:r>
          </a:p>
          <a:p>
            <a:r>
              <a:rPr lang="en-US" dirty="0"/>
              <a:t>Way to resolve debate</a:t>
            </a:r>
          </a:p>
          <a:p>
            <a:pPr lvl="1"/>
            <a:r>
              <a:rPr lang="en-US" dirty="0"/>
              <a:t>Study the brain of the octopus</a:t>
            </a:r>
          </a:p>
          <a:p>
            <a:pPr lvl="1"/>
            <a:r>
              <a:rPr lang="en-US" dirty="0"/>
              <a:t>Pain behaviors is the octopus are more detectable than in fish</a:t>
            </a:r>
          </a:p>
          <a:p>
            <a:pPr lvl="2"/>
            <a:r>
              <a:rPr lang="en-US" dirty="0"/>
              <a:t>Why do they behave like mammals and birds when they are injured? </a:t>
            </a:r>
          </a:p>
        </p:txBody>
      </p:sp>
    </p:spTree>
    <p:extLst>
      <p:ext uri="{BB962C8B-B14F-4D97-AF65-F5344CB8AC3E}">
        <p14:creationId xmlns:p14="http://schemas.microsoft.com/office/powerpoint/2010/main" val="3678256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99200A-378C-426D-B94B-E2124E215C33}"/>
              </a:ext>
            </a:extLst>
          </p:cNvPr>
          <p:cNvSpPr>
            <a:spLocks noGrp="1"/>
          </p:cNvSpPr>
          <p:nvPr>
            <p:ph type="title"/>
          </p:nvPr>
        </p:nvSpPr>
        <p:spPr/>
        <p:txBody>
          <a:bodyPr/>
          <a:lstStyle/>
          <a:p>
            <a:r>
              <a:rPr lang="en-US" dirty="0"/>
              <a:t>Objections to Functionalism</a:t>
            </a:r>
          </a:p>
        </p:txBody>
      </p:sp>
      <p:sp>
        <p:nvSpPr>
          <p:cNvPr id="3" name="Content Placeholder 2">
            <a:extLst>
              <a:ext uri="{FF2B5EF4-FFF2-40B4-BE49-F238E27FC236}">
                <a16:creationId xmlns:a16="http://schemas.microsoft.com/office/drawing/2014/main" id="{AD30E5AC-F286-4474-A8AF-2D87F58647D8}"/>
              </a:ext>
            </a:extLst>
          </p:cNvPr>
          <p:cNvSpPr>
            <a:spLocks noGrp="1"/>
          </p:cNvSpPr>
          <p:nvPr>
            <p:ph idx="1"/>
          </p:nvPr>
        </p:nvSpPr>
        <p:spPr/>
        <p:txBody>
          <a:bodyPr/>
          <a:lstStyle/>
          <a:p>
            <a:pPr marL="4572" lvl="1" indent="0">
              <a:buNone/>
            </a:pPr>
            <a:r>
              <a:rPr lang="en-US" dirty="0"/>
              <a:t>Problem #1: It’s possible for two subjects to have the same mental states with different experiential content</a:t>
            </a:r>
          </a:p>
          <a:p>
            <a:pPr marL="4572" lvl="1" indent="0">
              <a:buNone/>
            </a:pPr>
            <a:r>
              <a:rPr lang="en-US" b="1" dirty="0"/>
              <a:t>Inverted Spectra</a:t>
            </a:r>
          </a:p>
          <a:p>
            <a:pPr marL="4572" lvl="1" indent="0">
              <a:buNone/>
            </a:pPr>
            <a:endParaRPr lang="en-US" b="1" dirty="0"/>
          </a:p>
          <a:p>
            <a:pPr marL="4572" lvl="1" indent="0">
              <a:buNone/>
            </a:pPr>
            <a:r>
              <a:rPr lang="en-US" dirty="0"/>
              <a:t>Problem #2: Functionalism is overly permissive</a:t>
            </a:r>
          </a:p>
          <a:p>
            <a:pPr marL="4572" lvl="1" indent="0">
              <a:buNone/>
            </a:pPr>
            <a:r>
              <a:rPr lang="en-US" dirty="0"/>
              <a:t>Tells us that any system with the same functional (causal) organization as the human mind will be psychologically the same as the human mind</a:t>
            </a:r>
          </a:p>
          <a:p>
            <a:pPr marL="4572" lvl="1" indent="0">
              <a:buNone/>
            </a:pPr>
            <a:r>
              <a:rPr lang="en-US" b="1" dirty="0"/>
              <a:t>The Chinese Nation thought experiment</a:t>
            </a:r>
            <a:endParaRPr lang="en-US" dirty="0"/>
          </a:p>
        </p:txBody>
      </p:sp>
    </p:spTree>
    <p:extLst>
      <p:ext uri="{BB962C8B-B14F-4D97-AF65-F5344CB8AC3E}">
        <p14:creationId xmlns:p14="http://schemas.microsoft.com/office/powerpoint/2010/main" val="178230327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CD4CA6F3-5D5F-4120-8205-5BA76F5F6B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91677" y="1306510"/>
            <a:ext cx="6524624" cy="373208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7BA73EE-6879-429F-951D-37796890B5CE}"/>
              </a:ext>
            </a:extLst>
          </p:cNvPr>
          <p:cNvSpPr txBox="1"/>
          <p:nvPr/>
        </p:nvSpPr>
        <p:spPr>
          <a:xfrm>
            <a:off x="4054479" y="298383"/>
            <a:ext cx="6790622" cy="707886"/>
          </a:xfrm>
          <a:prstGeom prst="rect">
            <a:avLst/>
          </a:prstGeom>
          <a:noFill/>
        </p:spPr>
        <p:txBody>
          <a:bodyPr wrap="square" rtlCol="0">
            <a:spAutoFit/>
          </a:bodyPr>
          <a:lstStyle/>
          <a:p>
            <a:r>
              <a:rPr lang="en-US" sz="4000" dirty="0">
                <a:solidFill>
                  <a:schemeClr val="bg1"/>
                </a:solidFill>
              </a:rPr>
              <a:t>Inverted Spectra</a:t>
            </a:r>
          </a:p>
        </p:txBody>
      </p:sp>
      <p:sp>
        <p:nvSpPr>
          <p:cNvPr id="5" name="TextBox 4">
            <a:extLst>
              <a:ext uri="{FF2B5EF4-FFF2-40B4-BE49-F238E27FC236}">
                <a16:creationId xmlns:a16="http://schemas.microsoft.com/office/drawing/2014/main" id="{631BD21F-36F2-4BEA-8246-C4C1EC488295}"/>
              </a:ext>
            </a:extLst>
          </p:cNvPr>
          <p:cNvSpPr txBox="1"/>
          <p:nvPr/>
        </p:nvSpPr>
        <p:spPr>
          <a:xfrm>
            <a:off x="1695635" y="5338836"/>
            <a:ext cx="9561251" cy="1200329"/>
          </a:xfrm>
          <a:prstGeom prst="rect">
            <a:avLst/>
          </a:prstGeom>
          <a:noFill/>
        </p:spPr>
        <p:txBody>
          <a:bodyPr wrap="square" rtlCol="0">
            <a:spAutoFit/>
          </a:bodyPr>
          <a:lstStyle/>
          <a:p>
            <a:r>
              <a:rPr lang="en-US" dirty="0">
                <a:solidFill>
                  <a:schemeClr val="bg1"/>
                </a:solidFill>
              </a:rPr>
              <a:t>If this is logically possible, then functionalism would have to say that both individuals are undergoing the same mental state</a:t>
            </a:r>
          </a:p>
          <a:p>
            <a:r>
              <a:rPr lang="en-US" dirty="0">
                <a:solidFill>
                  <a:schemeClr val="bg1"/>
                </a:solidFill>
              </a:rPr>
              <a:t>But that’s not right</a:t>
            </a:r>
          </a:p>
          <a:p>
            <a:r>
              <a:rPr lang="en-US" dirty="0">
                <a:solidFill>
                  <a:schemeClr val="bg1"/>
                </a:solidFill>
              </a:rPr>
              <a:t>Therefore, something is wrong with functionalism</a:t>
            </a:r>
          </a:p>
        </p:txBody>
      </p:sp>
    </p:spTree>
    <p:extLst>
      <p:ext uri="{BB962C8B-B14F-4D97-AF65-F5344CB8AC3E}">
        <p14:creationId xmlns:p14="http://schemas.microsoft.com/office/powerpoint/2010/main" val="1152376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F91E67-824F-4B32-815F-8D6BBC0004E7}"/>
              </a:ext>
            </a:extLst>
          </p:cNvPr>
          <p:cNvSpPr>
            <a:spLocks noGrp="1"/>
          </p:cNvSpPr>
          <p:nvPr>
            <p:ph type="title"/>
          </p:nvPr>
        </p:nvSpPr>
        <p:spPr>
          <a:xfrm>
            <a:off x="1534887" y="645106"/>
            <a:ext cx="6574536" cy="1259894"/>
          </a:xfrm>
        </p:spPr>
        <p:txBody>
          <a:bodyPr>
            <a:normAutofit/>
          </a:bodyPr>
          <a:lstStyle/>
          <a:p>
            <a:r>
              <a:rPr lang="en-US" dirty="0"/>
              <a:t>Chinese Nation</a:t>
            </a:r>
          </a:p>
        </p:txBody>
      </p:sp>
      <p:sp>
        <p:nvSpPr>
          <p:cNvPr id="3" name="Content Placeholder 2">
            <a:extLst>
              <a:ext uri="{FF2B5EF4-FFF2-40B4-BE49-F238E27FC236}">
                <a16:creationId xmlns:a16="http://schemas.microsoft.com/office/drawing/2014/main" id="{950E84E8-E106-404E-95E8-BBCF6E154AE5}"/>
              </a:ext>
            </a:extLst>
          </p:cNvPr>
          <p:cNvSpPr>
            <a:spLocks noGrp="1"/>
          </p:cNvSpPr>
          <p:nvPr>
            <p:ph idx="1"/>
          </p:nvPr>
        </p:nvSpPr>
        <p:spPr>
          <a:xfrm>
            <a:off x="649224" y="2133600"/>
            <a:ext cx="7754421" cy="4433900"/>
          </a:xfrm>
        </p:spPr>
        <p:txBody>
          <a:bodyPr>
            <a:normAutofit/>
          </a:bodyPr>
          <a:lstStyle/>
          <a:p>
            <a:r>
              <a:rPr lang="en-US" dirty="0"/>
              <a:t>Imagine if we were to do the following: </a:t>
            </a:r>
          </a:p>
          <a:p>
            <a:r>
              <a:rPr lang="en-US" dirty="0"/>
              <a:t>A billion citizens carry out the causal roles that neurons play in our brains</a:t>
            </a:r>
          </a:p>
          <a:p>
            <a:pPr lvl="1"/>
            <a:r>
              <a:rPr lang="en-US" dirty="0"/>
              <a:t>Input and Output “neurons”</a:t>
            </a:r>
          </a:p>
          <a:p>
            <a:r>
              <a:rPr lang="en-US" dirty="0"/>
              <a:t>Communicate to one another through radio signals (axons and dendrites)</a:t>
            </a:r>
          </a:p>
          <a:p>
            <a:pPr lvl="1"/>
            <a:r>
              <a:rPr lang="en-US" dirty="0"/>
              <a:t>Hooked up to one another in the appropriate ways</a:t>
            </a:r>
          </a:p>
          <a:p>
            <a:r>
              <a:rPr lang="en-US" dirty="0"/>
              <a:t>Functional organization of the “system” is identical to the functional organization of the mind</a:t>
            </a:r>
          </a:p>
          <a:p>
            <a:r>
              <a:rPr lang="en-US" dirty="0"/>
              <a:t>Would such a </a:t>
            </a:r>
            <a:r>
              <a:rPr lang="en-US" i="1" dirty="0"/>
              <a:t>system </a:t>
            </a:r>
            <a:r>
              <a:rPr lang="en-US" dirty="0"/>
              <a:t>(not just the parts that make it up) have mental states and be conscious? </a:t>
            </a:r>
          </a:p>
        </p:txBody>
      </p:sp>
      <p:pic>
        <p:nvPicPr>
          <p:cNvPr id="2050" name="Picture 2" descr="https://upload.wikimedia.org/wikipedia/commons/thumb/5/55/China_brain.png/300px-China_brain.png">
            <a:extLst>
              <a:ext uri="{FF2B5EF4-FFF2-40B4-BE49-F238E27FC236}">
                <a16:creationId xmlns:a16="http://schemas.microsoft.com/office/drawing/2014/main" id="{C381FE56-4615-4CD0-82E2-6B23DF99B73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47939" y="2133600"/>
            <a:ext cx="3342771" cy="31199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5816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1304D1-FB61-4DC6-A0BF-8526D7088A6A}"/>
              </a:ext>
            </a:extLst>
          </p:cNvPr>
          <p:cNvSpPr>
            <a:spLocks noGrp="1"/>
          </p:cNvSpPr>
          <p:nvPr>
            <p:ph type="title"/>
          </p:nvPr>
        </p:nvSpPr>
        <p:spPr/>
        <p:txBody>
          <a:bodyPr/>
          <a:lstStyle/>
          <a:p>
            <a:r>
              <a:rPr lang="en-US" dirty="0"/>
              <a:t>Responses to Chinese Nation</a:t>
            </a:r>
          </a:p>
        </p:txBody>
      </p:sp>
      <p:sp>
        <p:nvSpPr>
          <p:cNvPr id="3" name="Content Placeholder 2">
            <a:extLst>
              <a:ext uri="{FF2B5EF4-FFF2-40B4-BE49-F238E27FC236}">
                <a16:creationId xmlns:a16="http://schemas.microsoft.com/office/drawing/2014/main" id="{E493FB7D-FEA6-4876-8AB0-F87E531CBA75}"/>
              </a:ext>
            </a:extLst>
          </p:cNvPr>
          <p:cNvSpPr>
            <a:spLocks noGrp="1"/>
          </p:cNvSpPr>
          <p:nvPr>
            <p:ph idx="1"/>
          </p:nvPr>
        </p:nvSpPr>
        <p:spPr>
          <a:xfrm>
            <a:off x="676656" y="2011680"/>
            <a:ext cx="10753725" cy="4846320"/>
          </a:xfrm>
        </p:spPr>
        <p:txBody>
          <a:bodyPr>
            <a:normAutofit fontScale="92500" lnSpcReduction="10000"/>
          </a:bodyPr>
          <a:lstStyle/>
          <a:p>
            <a:r>
              <a:rPr lang="en-US" dirty="0"/>
              <a:t>The intended intuition: Implausible that the Chinese nation would have a mind</a:t>
            </a:r>
          </a:p>
          <a:p>
            <a:r>
              <a:rPr lang="en-US" dirty="0"/>
              <a:t>Ned Block and John Searle: It wouldn’t be because there is something special about brains or biology that would be missing</a:t>
            </a:r>
          </a:p>
          <a:p>
            <a:r>
              <a:rPr lang="en-US" dirty="0"/>
              <a:t>Putnam: The Chinese Nation would have a mind, as would any other system with the right configuration</a:t>
            </a:r>
          </a:p>
          <a:p>
            <a:pPr lvl="1"/>
            <a:r>
              <a:rPr lang="en-US" dirty="0"/>
              <a:t>Minds made out of ice cream</a:t>
            </a:r>
          </a:p>
          <a:p>
            <a:pPr lvl="1"/>
            <a:r>
              <a:rPr lang="en-US" dirty="0"/>
              <a:t>Minds made out of beer cans </a:t>
            </a:r>
          </a:p>
          <a:p>
            <a:r>
              <a:rPr lang="en-US" dirty="0"/>
              <a:t>Worry: Functionalism is too permissive a theory of mind</a:t>
            </a:r>
          </a:p>
          <a:p>
            <a:pPr lvl="1"/>
            <a:r>
              <a:rPr lang="en-US" dirty="0"/>
              <a:t>Allows for mental states to exist in systems that we don’t think could have minds</a:t>
            </a:r>
          </a:p>
          <a:p>
            <a:r>
              <a:rPr lang="en-US" dirty="0"/>
              <a:t>Response from functionalists</a:t>
            </a:r>
          </a:p>
          <a:p>
            <a:pPr lvl="1"/>
            <a:r>
              <a:rPr lang="en-US" dirty="0"/>
              <a:t>There could be limitations to realizing mental states, but not as many as the type identity theorist suggests </a:t>
            </a:r>
          </a:p>
          <a:p>
            <a:pPr lvl="1"/>
            <a:r>
              <a:rPr lang="en-US" dirty="0"/>
              <a:t>Minds probably cannot be made of ice cream and beer cans, but maybe they can be made of silicon chips</a:t>
            </a:r>
          </a:p>
        </p:txBody>
      </p:sp>
    </p:spTree>
    <p:extLst>
      <p:ext uri="{BB962C8B-B14F-4D97-AF65-F5344CB8AC3E}">
        <p14:creationId xmlns:p14="http://schemas.microsoft.com/office/powerpoint/2010/main" val="816175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Cognitive Science: What Is the Mind?">
            <a:extLst>
              <a:ext uri="{FF2B5EF4-FFF2-40B4-BE49-F238E27FC236}">
                <a16:creationId xmlns:a16="http://schemas.microsoft.com/office/drawing/2014/main" id="{1EA8C2B6-F221-404C-96E1-790D07EA012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58198" y="-1029904"/>
            <a:ext cx="5574046" cy="87340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17583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Image result for jerry fodor">
            <a:extLst>
              <a:ext uri="{FF2B5EF4-FFF2-40B4-BE49-F238E27FC236}">
                <a16:creationId xmlns:a16="http://schemas.microsoft.com/office/drawing/2014/main" id="{EC26CCD0-8E74-4581-A36C-89BA0EF4723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973" r="12218"/>
          <a:stretch/>
        </p:blipFill>
        <p:spPr bwMode="auto">
          <a:xfrm>
            <a:off x="8229598" y="10"/>
            <a:ext cx="3962401"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87333-C424-44AE-B6B1-9A0790422C23}"/>
              </a:ext>
            </a:extLst>
          </p:cNvPr>
          <p:cNvSpPr>
            <a:spLocks noGrp="1"/>
          </p:cNvSpPr>
          <p:nvPr>
            <p:ph type="title"/>
          </p:nvPr>
        </p:nvSpPr>
        <p:spPr>
          <a:xfrm>
            <a:off x="1616065" y="627602"/>
            <a:ext cx="7145866" cy="778933"/>
          </a:xfrm>
        </p:spPr>
        <p:txBody>
          <a:bodyPr anchor="ctr">
            <a:normAutofit/>
          </a:bodyPr>
          <a:lstStyle/>
          <a:p>
            <a:r>
              <a:rPr lang="en-US" sz="3200" dirty="0">
                <a:solidFill>
                  <a:schemeClr val="bg1"/>
                </a:solidFill>
              </a:rPr>
              <a:t>Jerry Fodor (1935-2019)</a:t>
            </a:r>
          </a:p>
        </p:txBody>
      </p:sp>
      <p:sp>
        <p:nvSpPr>
          <p:cNvPr id="3" name="Content Placeholder 2">
            <a:extLst>
              <a:ext uri="{FF2B5EF4-FFF2-40B4-BE49-F238E27FC236}">
                <a16:creationId xmlns:a16="http://schemas.microsoft.com/office/drawing/2014/main" id="{9D127BF1-96E1-4A9B-B44F-6B026F914BF5}"/>
              </a:ext>
            </a:extLst>
          </p:cNvPr>
          <p:cNvSpPr>
            <a:spLocks noGrp="1"/>
          </p:cNvSpPr>
          <p:nvPr>
            <p:ph idx="1"/>
          </p:nvPr>
        </p:nvSpPr>
        <p:spPr>
          <a:xfrm>
            <a:off x="541866" y="2032000"/>
            <a:ext cx="7145867" cy="3879222"/>
          </a:xfrm>
        </p:spPr>
        <p:txBody>
          <a:bodyPr>
            <a:normAutofit/>
          </a:bodyPr>
          <a:lstStyle/>
          <a:p>
            <a:r>
              <a:rPr lang="en-US" dirty="0"/>
              <a:t>American Philosopher</a:t>
            </a:r>
          </a:p>
          <a:p>
            <a:pPr lvl="1"/>
            <a:r>
              <a:rPr lang="en-US" dirty="0"/>
              <a:t>Taught at Rutgers for over 30 years</a:t>
            </a:r>
          </a:p>
          <a:p>
            <a:r>
              <a:rPr lang="en-US" dirty="0"/>
              <a:t>Important contributions to philosophy of mind and cognitive science</a:t>
            </a:r>
          </a:p>
          <a:p>
            <a:r>
              <a:rPr lang="en-US" dirty="0"/>
              <a:t>Famous works: “Modularity of mind”, “Language of Thought”, “The mind doesn’t work that way”</a:t>
            </a:r>
          </a:p>
          <a:p>
            <a:endParaRPr lang="en-US" dirty="0">
              <a:solidFill>
                <a:srgbClr val="FEFFFF"/>
              </a:solidFill>
            </a:endParaRPr>
          </a:p>
        </p:txBody>
      </p:sp>
    </p:spTree>
    <p:extLst>
      <p:ext uri="{BB962C8B-B14F-4D97-AF65-F5344CB8AC3E}">
        <p14:creationId xmlns:p14="http://schemas.microsoft.com/office/powerpoint/2010/main" val="140277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185910-CBB4-4972-B480-F9FFACE9E70E}"/>
              </a:ext>
            </a:extLst>
          </p:cNvPr>
          <p:cNvSpPr>
            <a:spLocks noGrp="1"/>
          </p:cNvSpPr>
          <p:nvPr>
            <p:ph type="title"/>
          </p:nvPr>
        </p:nvSpPr>
        <p:spPr/>
        <p:txBody>
          <a:bodyPr/>
          <a:lstStyle/>
          <a:p>
            <a:r>
              <a:rPr lang="en-US" dirty="0"/>
              <a:t>“The Mind-Body Problem”</a:t>
            </a:r>
          </a:p>
        </p:txBody>
      </p:sp>
      <p:sp>
        <p:nvSpPr>
          <p:cNvPr id="3" name="Content Placeholder 2">
            <a:extLst>
              <a:ext uri="{FF2B5EF4-FFF2-40B4-BE49-F238E27FC236}">
                <a16:creationId xmlns:a16="http://schemas.microsoft.com/office/drawing/2014/main" id="{D2D193EC-4D5E-45ED-8576-69434E99B13B}"/>
              </a:ext>
            </a:extLst>
          </p:cNvPr>
          <p:cNvSpPr>
            <a:spLocks noGrp="1"/>
          </p:cNvSpPr>
          <p:nvPr>
            <p:ph idx="1"/>
          </p:nvPr>
        </p:nvSpPr>
        <p:spPr/>
        <p:txBody>
          <a:bodyPr/>
          <a:lstStyle/>
          <a:p>
            <a:r>
              <a:rPr lang="en-US" dirty="0"/>
              <a:t>Appeared in a 1981 issue of Scientific American</a:t>
            </a:r>
          </a:p>
          <a:p>
            <a:pPr lvl="1"/>
            <a:r>
              <a:rPr lang="en-US" dirty="0"/>
              <a:t>Written for a popular audience</a:t>
            </a:r>
          </a:p>
          <a:p>
            <a:r>
              <a:rPr lang="en-US" dirty="0"/>
              <a:t>Fodor provides an overview and critique of philosophical theories of mind</a:t>
            </a:r>
          </a:p>
          <a:p>
            <a:pPr lvl="1"/>
            <a:r>
              <a:rPr lang="en-US" dirty="0"/>
              <a:t>Each of the theories faces its own kind of mind-body </a:t>
            </a:r>
            <a:r>
              <a:rPr lang="en-US" i="1" dirty="0"/>
              <a:t>problem</a:t>
            </a:r>
          </a:p>
          <a:p>
            <a:pPr marL="4572" lvl="1" indent="0">
              <a:buNone/>
            </a:pPr>
            <a:r>
              <a:rPr lang="en-US" b="1" dirty="0"/>
              <a:t>a) Substance dualism </a:t>
            </a:r>
          </a:p>
          <a:p>
            <a:pPr marL="4572" lvl="1" indent="0">
              <a:buNone/>
            </a:pPr>
            <a:r>
              <a:rPr lang="en-US" b="1" dirty="0"/>
              <a:t>b) Behaviorism</a:t>
            </a:r>
          </a:p>
          <a:p>
            <a:pPr marL="4572" lvl="1" indent="0">
              <a:buNone/>
            </a:pPr>
            <a:r>
              <a:rPr lang="en-US" b="1" dirty="0"/>
              <a:t>c) Identity Theory</a:t>
            </a:r>
          </a:p>
          <a:p>
            <a:pPr marL="4572" lvl="1" indent="0">
              <a:buNone/>
            </a:pPr>
            <a:r>
              <a:rPr lang="en-US" dirty="0"/>
              <a:t>d) Functionalism </a:t>
            </a:r>
          </a:p>
        </p:txBody>
      </p:sp>
    </p:spTree>
    <p:extLst>
      <p:ext uri="{BB962C8B-B14F-4D97-AF65-F5344CB8AC3E}">
        <p14:creationId xmlns:p14="http://schemas.microsoft.com/office/powerpoint/2010/main" val="1109191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0BA4A2-9F69-4462-A086-FFD89BBA4C96}"/>
              </a:ext>
            </a:extLst>
          </p:cNvPr>
          <p:cNvSpPr>
            <a:spLocks noGrp="1"/>
          </p:cNvSpPr>
          <p:nvPr>
            <p:ph type="title"/>
          </p:nvPr>
        </p:nvSpPr>
        <p:spPr/>
        <p:txBody>
          <a:bodyPr/>
          <a:lstStyle/>
          <a:p>
            <a:r>
              <a:rPr lang="en-US" dirty="0"/>
              <a:t>Difficulties with dualism</a:t>
            </a:r>
          </a:p>
        </p:txBody>
      </p:sp>
      <p:sp>
        <p:nvSpPr>
          <p:cNvPr id="3" name="Content Placeholder 2">
            <a:extLst>
              <a:ext uri="{FF2B5EF4-FFF2-40B4-BE49-F238E27FC236}">
                <a16:creationId xmlns:a16="http://schemas.microsoft.com/office/drawing/2014/main" id="{285BCAFF-86C3-4277-9A9F-1D86B7A20412}"/>
              </a:ext>
            </a:extLst>
          </p:cNvPr>
          <p:cNvSpPr>
            <a:spLocks noGrp="1"/>
          </p:cNvSpPr>
          <p:nvPr>
            <p:ph idx="1"/>
          </p:nvPr>
        </p:nvSpPr>
        <p:spPr>
          <a:xfrm>
            <a:off x="676656" y="2011680"/>
            <a:ext cx="10753725" cy="4573678"/>
          </a:xfrm>
        </p:spPr>
        <p:txBody>
          <a:bodyPr>
            <a:normAutofit fontScale="92500" lnSpcReduction="10000"/>
          </a:bodyPr>
          <a:lstStyle/>
          <a:p>
            <a:r>
              <a:rPr lang="en-US" dirty="0"/>
              <a:t>1) Causal interaction between mind and brain/body is inexplicable</a:t>
            </a:r>
          </a:p>
          <a:p>
            <a:pPr lvl="1"/>
            <a:r>
              <a:rPr lang="en-US" dirty="0"/>
              <a:t>How does something in space interact with something that is not in space? </a:t>
            </a:r>
          </a:p>
          <a:p>
            <a:pPr lvl="1"/>
            <a:r>
              <a:rPr lang="en-US" dirty="0"/>
              <a:t>Princess Elizabeth’s objection</a:t>
            </a:r>
          </a:p>
          <a:p>
            <a:r>
              <a:rPr lang="en-US" dirty="0"/>
              <a:t>2) Causal interaction between mind and brain would involve a violation of the laws of physics</a:t>
            </a:r>
          </a:p>
          <a:p>
            <a:pPr lvl="1"/>
            <a:r>
              <a:rPr lang="en-US" dirty="0"/>
              <a:t>“How can the nonphysical give rise to the physical without violating the laws of conservation of mass, of energy, and of momentum?”</a:t>
            </a:r>
          </a:p>
          <a:p>
            <a:r>
              <a:rPr lang="en-US" dirty="0"/>
              <a:t>3) No clear cases of interaction between a physical and nonphysical substance</a:t>
            </a:r>
          </a:p>
          <a:p>
            <a:pPr lvl="1"/>
            <a:r>
              <a:rPr lang="en-US" dirty="0"/>
              <a:t>Lots of clear cases of physical-to-physical interactions</a:t>
            </a:r>
          </a:p>
          <a:p>
            <a:r>
              <a:rPr lang="en-US" dirty="0"/>
              <a:t>4) How to account for the success of psychology</a:t>
            </a:r>
          </a:p>
          <a:p>
            <a:pPr lvl="1"/>
            <a:r>
              <a:rPr lang="en-US" dirty="0"/>
              <a:t>Cognitive psychology is doing a good job without positing the soul </a:t>
            </a:r>
          </a:p>
          <a:p>
            <a:pPr lvl="1"/>
            <a:r>
              <a:rPr lang="en-US" dirty="0"/>
              <a:t>How could psychology be a successful science if it’s target subject matter is not located in space and is nonphysical?</a:t>
            </a:r>
          </a:p>
        </p:txBody>
      </p:sp>
    </p:spTree>
    <p:extLst>
      <p:ext uri="{BB962C8B-B14F-4D97-AF65-F5344CB8AC3E}">
        <p14:creationId xmlns:p14="http://schemas.microsoft.com/office/powerpoint/2010/main" val="3078947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D1F0A-C0F2-4B6C-B9CA-33BB5EB8DCBF}"/>
              </a:ext>
            </a:extLst>
          </p:cNvPr>
          <p:cNvSpPr>
            <a:spLocks noGrp="1"/>
          </p:cNvSpPr>
          <p:nvPr>
            <p:ph type="title"/>
          </p:nvPr>
        </p:nvSpPr>
        <p:spPr/>
        <p:txBody>
          <a:bodyPr/>
          <a:lstStyle/>
          <a:p>
            <a:r>
              <a:rPr lang="en-US" dirty="0"/>
              <a:t>Behaviorism</a:t>
            </a:r>
          </a:p>
        </p:txBody>
      </p:sp>
      <p:sp>
        <p:nvSpPr>
          <p:cNvPr id="3" name="Content Placeholder 2">
            <a:extLst>
              <a:ext uri="{FF2B5EF4-FFF2-40B4-BE49-F238E27FC236}">
                <a16:creationId xmlns:a16="http://schemas.microsoft.com/office/drawing/2014/main" id="{5FE57157-297B-4760-80F2-43A2670CF6F9}"/>
              </a:ext>
            </a:extLst>
          </p:cNvPr>
          <p:cNvSpPr>
            <a:spLocks noGrp="1"/>
          </p:cNvSpPr>
          <p:nvPr>
            <p:ph idx="1"/>
          </p:nvPr>
        </p:nvSpPr>
        <p:spPr>
          <a:xfrm>
            <a:off x="527103" y="2032118"/>
            <a:ext cx="11527182" cy="5485213"/>
          </a:xfrm>
        </p:spPr>
        <p:txBody>
          <a:bodyPr>
            <a:normAutofit fontScale="92500" lnSpcReduction="10000"/>
          </a:bodyPr>
          <a:lstStyle/>
          <a:p>
            <a:r>
              <a:rPr lang="en-US" dirty="0"/>
              <a:t>Behaviorists are materialists about the mind</a:t>
            </a:r>
          </a:p>
          <a:p>
            <a:r>
              <a:rPr lang="en-US" dirty="0"/>
              <a:t>Popular theory (in psychology and philosophy) during first half of 20</a:t>
            </a:r>
            <a:r>
              <a:rPr lang="en-US" baseline="30000" dirty="0"/>
              <a:t>th</a:t>
            </a:r>
            <a:r>
              <a:rPr lang="en-US" dirty="0"/>
              <a:t> century</a:t>
            </a:r>
          </a:p>
          <a:p>
            <a:r>
              <a:rPr lang="en-US" dirty="0"/>
              <a:t>The view which states minds and mental states can be </a:t>
            </a:r>
            <a:r>
              <a:rPr lang="en-US" i="1" dirty="0"/>
              <a:t>reduced to </a:t>
            </a:r>
            <a:r>
              <a:rPr lang="en-US" dirty="0"/>
              <a:t>behaviors or dispositions to behave </a:t>
            </a:r>
          </a:p>
          <a:p>
            <a:pPr lvl="1"/>
            <a:r>
              <a:rPr lang="en-US" dirty="0"/>
              <a:t>Methodological claim: Psychologists should just study the behavior of humans</a:t>
            </a:r>
          </a:p>
          <a:p>
            <a:pPr lvl="2"/>
            <a:r>
              <a:rPr lang="en-US" dirty="0"/>
              <a:t>Cannot scientifically verify the existence of mental states and minds (problem of other minds)</a:t>
            </a:r>
          </a:p>
          <a:p>
            <a:pPr lvl="2"/>
            <a:r>
              <a:rPr lang="en-US" dirty="0"/>
              <a:t>Introspection is an unreliable and unscientific method</a:t>
            </a:r>
          </a:p>
          <a:p>
            <a:pPr lvl="1"/>
            <a:r>
              <a:rPr lang="en-US" dirty="0"/>
              <a:t>Semantic claim: Talk of </a:t>
            </a:r>
            <a:r>
              <a:rPr lang="en-US" i="1" dirty="0"/>
              <a:t>internal</a:t>
            </a:r>
            <a:r>
              <a:rPr lang="en-US" dirty="0"/>
              <a:t> states (e.g. beliefs, perceptions, pain) is unnecessary (terms can be eliminated from the vocabulary of psychology)</a:t>
            </a:r>
          </a:p>
          <a:p>
            <a:pPr lvl="2"/>
            <a:r>
              <a:rPr lang="en-US" dirty="0"/>
              <a:t>Psychological terms can be translated into behavioral hypotheticals </a:t>
            </a:r>
          </a:p>
          <a:p>
            <a:pPr lvl="2"/>
            <a:r>
              <a:rPr lang="en-US" dirty="0"/>
              <a:t>Tom </a:t>
            </a:r>
            <a:r>
              <a:rPr lang="en-US" b="1" dirty="0"/>
              <a:t>fears</a:t>
            </a:r>
            <a:r>
              <a:rPr lang="en-US" dirty="0"/>
              <a:t> spiders=If Tom encounters a spider, then </a:t>
            </a:r>
            <a:r>
              <a:rPr lang="en-US" b="1" dirty="0"/>
              <a:t>Tom will scream and run away </a:t>
            </a:r>
          </a:p>
          <a:p>
            <a:pPr lvl="1"/>
            <a:r>
              <a:rPr lang="en-US" dirty="0"/>
              <a:t>Metaphysical claim*: Mental states and causes don’t exist </a:t>
            </a:r>
          </a:p>
          <a:p>
            <a:pPr lvl="2"/>
            <a:r>
              <a:rPr lang="en-US" dirty="0"/>
              <a:t>They are just a shorthand way to refer to behavior </a:t>
            </a:r>
          </a:p>
          <a:p>
            <a:pPr lvl="2"/>
            <a:r>
              <a:rPr lang="en-US" dirty="0"/>
              <a:t>Same behavior=Same psychology </a:t>
            </a:r>
          </a:p>
          <a:p>
            <a:pPr lvl="2"/>
            <a:r>
              <a:rPr lang="en-US" dirty="0"/>
              <a:t>Much more radical view!</a:t>
            </a:r>
          </a:p>
          <a:p>
            <a:pPr lvl="1"/>
            <a:endParaRPr lang="en-US" dirty="0"/>
          </a:p>
          <a:p>
            <a:pPr marL="4572" lvl="1" indent="0">
              <a:buNone/>
            </a:pPr>
            <a:r>
              <a:rPr lang="en-US" dirty="0"/>
              <a:t> </a:t>
            </a:r>
          </a:p>
          <a:p>
            <a:pPr lvl="1"/>
            <a:endParaRPr lang="en-US" dirty="0"/>
          </a:p>
        </p:txBody>
      </p:sp>
      <p:pic>
        <p:nvPicPr>
          <p:cNvPr id="2050" name="Picture 2" descr="Consciousness, 3rd Edition">
            <a:extLst>
              <a:ext uri="{FF2B5EF4-FFF2-40B4-BE49-F238E27FC236}">
                <a16:creationId xmlns:a16="http://schemas.microsoft.com/office/drawing/2014/main" id="{78FC11E8-CC27-4AB9-BEC6-C5903A5B9D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64541" y="451931"/>
            <a:ext cx="1753402" cy="1753402"/>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Willard Van Orman Quine &amp;gt; By Individual Philosopher &amp;gt; Philosophy">
            <a:extLst>
              <a:ext uri="{FF2B5EF4-FFF2-40B4-BE49-F238E27FC236}">
                <a16:creationId xmlns:a16="http://schemas.microsoft.com/office/drawing/2014/main" id="{34697114-5337-4DB0-AEC6-9576066AD1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07355" y="451931"/>
            <a:ext cx="1384624" cy="1872012"/>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Biography of Burrhus Frederic Skinner (B. F. Skinner) | American  psychologist.">
            <a:extLst>
              <a:ext uri="{FF2B5EF4-FFF2-40B4-BE49-F238E27FC236}">
                <a16:creationId xmlns:a16="http://schemas.microsoft.com/office/drawing/2014/main" id="{0B933C34-18B0-49CD-9F89-27E2D5B4D8F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14144" y="396722"/>
            <a:ext cx="2106930" cy="19272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5174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Anderson Silva Leg Break Update from Doctor Who Performed Surgery |  Bleacher Report | Latest News, Videos and Highlights">
            <a:extLst>
              <a:ext uri="{FF2B5EF4-FFF2-40B4-BE49-F238E27FC236}">
                <a16:creationId xmlns:a16="http://schemas.microsoft.com/office/drawing/2014/main" id="{AC7384C1-37D1-48AE-B67D-E88C34674C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15573" y="2071104"/>
            <a:ext cx="4917623" cy="329775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sports injury movies">
            <a:extLst>
              <a:ext uri="{FF2B5EF4-FFF2-40B4-BE49-F238E27FC236}">
                <a16:creationId xmlns:a16="http://schemas.microsoft.com/office/drawing/2014/main" id="{9FB478B5-FE80-41F9-A4F8-F74D0F6400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3024" y="2157731"/>
            <a:ext cx="5817236" cy="29086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1664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Metropolitan">
  <a:themeElements>
    <a:clrScheme name="Metropolitan">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Georgia">
      <a:majorFont>
        <a:latin typeface="Georgia" panose="020405020504050203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eorgia" panose="020405020504050203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etropolitan">
      <a:fillStyleLst>
        <a:solidFill>
          <a:schemeClr val="phClr"/>
        </a:solidFill>
        <a:gradFill rotWithShape="1">
          <a:gsLst>
            <a:gs pos="0">
              <a:schemeClr val="phClr">
                <a:tint val="70000"/>
                <a:satMod val="100000"/>
                <a:lumMod val="110000"/>
              </a:schemeClr>
            </a:gs>
            <a:gs pos="50000">
              <a:schemeClr val="phClr">
                <a:tint val="75000"/>
                <a:satMod val="101000"/>
                <a:lumMod val="105000"/>
              </a:schemeClr>
            </a:gs>
            <a:gs pos="100000">
              <a:schemeClr val="phClr">
                <a:tint val="82000"/>
                <a:satMod val="104000"/>
                <a:lumMod val="105000"/>
              </a:schemeClr>
            </a:gs>
          </a:gsLst>
          <a:lin ang="2700000" scaled="0"/>
        </a:gradFill>
        <a:gradFill rotWithShape="1">
          <a:gsLst>
            <a:gs pos="0">
              <a:schemeClr val="phClr">
                <a:tint val="97000"/>
                <a:satMod val="100000"/>
                <a:lumMod val="102000"/>
              </a:schemeClr>
            </a:gs>
            <a:gs pos="50000">
              <a:schemeClr val="phClr">
                <a:shade val="100000"/>
                <a:satMod val="100000"/>
                <a:lumMod val="100000"/>
              </a:schemeClr>
            </a:gs>
            <a:gs pos="100000">
              <a:schemeClr val="phClr">
                <a:shade val="80000"/>
                <a:satMod val="100000"/>
                <a:lumMod val="99000"/>
              </a:schemeClr>
            </a:gs>
          </a:gsLst>
          <a:lin ang="27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solidFill>
          <a:schemeClr val="phClr">
            <a:shade val="95000"/>
            <a:satMod val="170000"/>
          </a:schemeClr>
        </a:solidFill>
      </a:bgFillStyleLst>
    </a:fmtScheme>
  </a:themeElements>
  <a:objectDefaults/>
  <a:extraClrSchemeLst/>
  <a:extLst>
    <a:ext uri="{05A4C25C-085E-4340-85A3-A5531E510DB2}">
      <thm15:themeFamily xmlns:thm15="http://schemas.microsoft.com/office/thememl/2012/main" name="Metropolitan" id="{4C5440D6-04D2-4954-96CF-F251137069B2}" vid="{44E3BB9A-3BF5-4BE4-90CF-48BFABC7851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TM03457491[[fn=Metropolitan]]</Template>
  <TotalTime>3766</TotalTime>
  <Words>3318</Words>
  <Application>Microsoft Macintosh PowerPoint</Application>
  <PresentationFormat>Widescreen</PresentationFormat>
  <Paragraphs>294</Paragraphs>
  <Slides>37</Slides>
  <Notes>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37</vt:i4>
      </vt:variant>
    </vt:vector>
  </HeadingPairs>
  <TitlesOfParts>
    <vt:vector size="42" baseType="lpstr">
      <vt:lpstr>Arial</vt:lpstr>
      <vt:lpstr>Calibri</vt:lpstr>
      <vt:lpstr>Georgia</vt:lpstr>
      <vt:lpstr>Times New Roman</vt:lpstr>
      <vt:lpstr>Metropolitan</vt:lpstr>
      <vt:lpstr>Minds, Machines, Persons</vt:lpstr>
      <vt:lpstr>The Mind-Body problem</vt:lpstr>
      <vt:lpstr>Theories of mind</vt:lpstr>
      <vt:lpstr>PowerPoint Presentation</vt:lpstr>
      <vt:lpstr>Jerry Fodor (1935-2019)</vt:lpstr>
      <vt:lpstr>“The Mind-Body Problem”</vt:lpstr>
      <vt:lpstr>Difficulties with dualism</vt:lpstr>
      <vt:lpstr>Behaviorism</vt:lpstr>
      <vt:lpstr>PowerPoint Presentation</vt:lpstr>
      <vt:lpstr>Problems with behaviorism</vt:lpstr>
      <vt:lpstr>Other problems with behaviorism</vt:lpstr>
      <vt:lpstr>The shift to Identity Theory</vt:lpstr>
      <vt:lpstr>Type/Token Distinction</vt:lpstr>
      <vt:lpstr>Type/Token Identity</vt:lpstr>
      <vt:lpstr>Examples of identity</vt:lpstr>
      <vt:lpstr>Arguments for identity theory</vt:lpstr>
      <vt:lpstr>Objections to Identity Theory</vt:lpstr>
      <vt:lpstr>Conceivability Argument (2.0)</vt:lpstr>
      <vt:lpstr>Explaining the mind</vt:lpstr>
      <vt:lpstr>Multiple realization</vt:lpstr>
      <vt:lpstr>Evidence for multiple realization thesis</vt:lpstr>
      <vt:lpstr>Responses to the threat of multiple realization</vt:lpstr>
      <vt:lpstr>Functionalism at a glance</vt:lpstr>
      <vt:lpstr>Understanding machines</vt:lpstr>
      <vt:lpstr>How fans and mouse traps work</vt:lpstr>
      <vt:lpstr>Understanding the machine</vt:lpstr>
      <vt:lpstr>Functionalism</vt:lpstr>
      <vt:lpstr>A functionalist account of pain</vt:lpstr>
      <vt:lpstr>PowerPoint Presentation</vt:lpstr>
      <vt:lpstr>PowerPoint Presentation</vt:lpstr>
      <vt:lpstr>Functionalism and Multiple realization</vt:lpstr>
      <vt:lpstr>Real world application</vt:lpstr>
      <vt:lpstr>Fish pain debate</vt:lpstr>
      <vt:lpstr>Objections to Functionalism</vt:lpstr>
      <vt:lpstr>PowerPoint Presentation</vt:lpstr>
      <vt:lpstr>Chinese Nation</vt:lpstr>
      <vt:lpstr>Responses to Chinese Nation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Minds, Machines, Persons</dc:title>
  <dc:creator>David Sorensen</dc:creator>
  <cp:lastModifiedBy>Microsoft Office User</cp:lastModifiedBy>
  <cp:revision>66</cp:revision>
  <dcterms:created xsi:type="dcterms:W3CDTF">2021-03-29T23:04:34Z</dcterms:created>
  <dcterms:modified xsi:type="dcterms:W3CDTF">2024-02-07T20:50:42Z</dcterms:modified>
</cp:coreProperties>
</file>